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60" r:id="rId1"/>
  </p:sldMasterIdLst>
  <p:notesMasterIdLst>
    <p:notesMasterId r:id="rId23"/>
  </p:notesMasterIdLst>
  <p:handoutMasterIdLst>
    <p:handoutMasterId r:id="rId24"/>
  </p:handoutMasterIdLst>
  <p:sldIdLst>
    <p:sldId id="256" r:id="rId2"/>
    <p:sldId id="402" r:id="rId3"/>
    <p:sldId id="397" r:id="rId4"/>
    <p:sldId id="398" r:id="rId5"/>
    <p:sldId id="406" r:id="rId6"/>
    <p:sldId id="405" r:id="rId7"/>
    <p:sldId id="400" r:id="rId8"/>
    <p:sldId id="394" r:id="rId9"/>
    <p:sldId id="399" r:id="rId10"/>
    <p:sldId id="401" r:id="rId11"/>
    <p:sldId id="396" r:id="rId12"/>
    <p:sldId id="356" r:id="rId13"/>
    <p:sldId id="407" r:id="rId14"/>
    <p:sldId id="409" r:id="rId15"/>
    <p:sldId id="382" r:id="rId16"/>
    <p:sldId id="367" r:id="rId17"/>
    <p:sldId id="386" r:id="rId18"/>
    <p:sldId id="408" r:id="rId19"/>
    <p:sldId id="403" r:id="rId20"/>
    <p:sldId id="410" r:id="rId21"/>
    <p:sldId id="411" r:id="rId22"/>
  </p:sldIdLst>
  <p:sldSz cx="9144000" cy="6858000" type="screen4x3"/>
  <p:notesSz cx="9283700" cy="6985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54" d="100"/>
          <a:sy n="154" d="100"/>
        </p:scale>
        <p:origin x="-1144"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3641" cy="34877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57952" y="0"/>
            <a:ext cx="4023641" cy="348772"/>
          </a:xfrm>
          <a:prstGeom prst="rect">
            <a:avLst/>
          </a:prstGeom>
        </p:spPr>
        <p:txBody>
          <a:bodyPr vert="horz" lIns="91440" tIns="45720" rIns="91440" bIns="45720" rtlCol="0"/>
          <a:lstStyle>
            <a:lvl1pPr algn="r">
              <a:defRPr sz="1200"/>
            </a:lvl1pPr>
          </a:lstStyle>
          <a:p>
            <a:fld id="{7F8BE722-03BF-444D-B561-DDC2C752F5CF}" type="datetimeFigureOut">
              <a:rPr lang="en-US" smtClean="0"/>
              <a:pPr/>
              <a:t>12/27/19</a:t>
            </a:fld>
            <a:endParaRPr lang="en-US"/>
          </a:p>
        </p:txBody>
      </p:sp>
      <p:sp>
        <p:nvSpPr>
          <p:cNvPr id="4" name="Footer Placeholder 3"/>
          <p:cNvSpPr>
            <a:spLocks noGrp="1"/>
          </p:cNvSpPr>
          <p:nvPr>
            <p:ph type="ftr" sz="quarter" idx="2"/>
          </p:nvPr>
        </p:nvSpPr>
        <p:spPr>
          <a:xfrm>
            <a:off x="2" y="6635034"/>
            <a:ext cx="4023641" cy="34877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57952" y="6635034"/>
            <a:ext cx="4023641" cy="348772"/>
          </a:xfrm>
          <a:prstGeom prst="rect">
            <a:avLst/>
          </a:prstGeom>
        </p:spPr>
        <p:txBody>
          <a:bodyPr vert="horz" lIns="91440" tIns="45720" rIns="91440" bIns="45720" rtlCol="0" anchor="b"/>
          <a:lstStyle>
            <a:lvl1pPr algn="r">
              <a:defRPr sz="1200"/>
            </a:lvl1pPr>
          </a:lstStyle>
          <a:p>
            <a:fld id="{B42CD340-1476-48C5-BCC2-84F901F30D5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34064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2936" cy="34925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5258615" y="0"/>
            <a:ext cx="4022936" cy="349250"/>
          </a:xfrm>
          <a:prstGeom prst="rect">
            <a:avLst/>
          </a:prstGeom>
        </p:spPr>
        <p:txBody>
          <a:bodyPr vert="horz" lIns="92958" tIns="46479" rIns="92958" bIns="46479" rtlCol="0"/>
          <a:lstStyle>
            <a:lvl1pPr algn="r">
              <a:defRPr sz="1200"/>
            </a:lvl1pPr>
          </a:lstStyle>
          <a:p>
            <a:fld id="{0F90BBF3-A9D4-41E3-B7BF-0A28B4D6F9AF}" type="datetimeFigureOut">
              <a:rPr lang="en-US" smtClean="0"/>
              <a:pPr/>
              <a:t>12/27/19</a:t>
            </a:fld>
            <a:endParaRPr lang="en-US"/>
          </a:p>
        </p:txBody>
      </p:sp>
      <p:sp>
        <p:nvSpPr>
          <p:cNvPr id="4" name="Slide Image Placeholder 3"/>
          <p:cNvSpPr>
            <a:spLocks noGrp="1" noRot="1" noChangeAspect="1"/>
          </p:cNvSpPr>
          <p:nvPr>
            <p:ph type="sldImg" idx="2"/>
          </p:nvPr>
        </p:nvSpPr>
        <p:spPr>
          <a:xfrm>
            <a:off x="2895600" y="523875"/>
            <a:ext cx="3492500" cy="261937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928370" y="3317877"/>
            <a:ext cx="7426960" cy="3143250"/>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6634538"/>
            <a:ext cx="4022936" cy="349250"/>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5258615" y="6634538"/>
            <a:ext cx="4022936" cy="349250"/>
          </a:xfrm>
          <a:prstGeom prst="rect">
            <a:avLst/>
          </a:prstGeom>
        </p:spPr>
        <p:txBody>
          <a:bodyPr vert="horz" lIns="92958" tIns="46479" rIns="92958" bIns="46479" rtlCol="0" anchor="b"/>
          <a:lstStyle>
            <a:lvl1pPr algn="r">
              <a:defRPr sz="1200"/>
            </a:lvl1pPr>
          </a:lstStyle>
          <a:p>
            <a:fld id="{FAEF1FBF-BF02-4B26-BDF5-CE340F04DF4C}"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8415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Vijaya" pitchFamily="34" charset="0"/>
                <a:cs typeface="Vijaya" pitchFamily="34" charset="0"/>
              </a:rPr>
              <a:t>https://woolpert.com/wp-content/uploads/2019/08/National-Res-Sed-White-Paper-2019-06-21.pdf</a:t>
            </a:r>
          </a:p>
          <a:p>
            <a:endParaRPr lang="en-US" sz="1200" dirty="0" smtClean="0">
              <a:latin typeface="Vijaya" pitchFamily="34" charset="0"/>
              <a:cs typeface="Vijaya" pitchFamily="34" charset="0"/>
            </a:endParaRPr>
          </a:p>
          <a:p>
            <a:r>
              <a:rPr lang="en-US" sz="1200" dirty="0" smtClean="0">
                <a:latin typeface="Vijaya" pitchFamily="34" charset="0"/>
                <a:cs typeface="Vijaya" pitchFamily="34" charset="0"/>
              </a:rPr>
              <a:t>New Mexico Bass Nation Conservation:  Provide conservation leadership by developing and supporting actions to protect, improve and sustain quality aquatic resources and user access. </a:t>
            </a:r>
          </a:p>
          <a:p>
            <a:r>
              <a:rPr lang="en-US" sz="1200" baseline="0" dirty="0" smtClean="0">
                <a:latin typeface="Vijaya" pitchFamily="34" charset="0"/>
                <a:cs typeface="Vijaya" pitchFamily="34" charset="0"/>
              </a:rPr>
              <a:t>Earl Conway, (505) 610-5156, way2busy2fish@aol.com</a:t>
            </a:r>
            <a:endParaRPr lang="en-US" dirty="0"/>
          </a:p>
        </p:txBody>
      </p:sp>
      <p:sp>
        <p:nvSpPr>
          <p:cNvPr id="4" name="Slide Number Placeholder 3"/>
          <p:cNvSpPr>
            <a:spLocks noGrp="1"/>
          </p:cNvSpPr>
          <p:nvPr>
            <p:ph type="sldNum" sz="quarter" idx="10"/>
          </p:nvPr>
        </p:nvSpPr>
        <p:spPr/>
        <p:txBody>
          <a:bodyPr/>
          <a:lstStyle/>
          <a:p>
            <a:fld id="{FAEF1FBF-BF02-4B26-BDF5-CE340F04DF4C}" type="slidenum">
              <a:rPr lang="en-US" smtClean="0"/>
              <a:pPr/>
              <a:t>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4838553"/>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50,000 acre=feet is about equivalent to 4280 feet elevation based on recent data tables.  Elephant Butte was at it’s lowest on</a:t>
            </a:r>
            <a:r>
              <a:rPr lang="en-US" baseline="0" dirty="0" smtClean="0"/>
              <a:t> </a:t>
            </a:r>
            <a:r>
              <a:rPr lang="en-US" dirty="0" smtClean="0"/>
              <a:t>25-Sep-2018;  4285.66ft and  58240af</a:t>
            </a:r>
            <a:endParaRPr lang="en-US" dirty="0"/>
          </a:p>
        </p:txBody>
      </p:sp>
      <p:sp>
        <p:nvSpPr>
          <p:cNvPr id="4" name="Slide Number Placeholder 3"/>
          <p:cNvSpPr>
            <a:spLocks noGrp="1"/>
          </p:cNvSpPr>
          <p:nvPr>
            <p:ph type="sldNum" sz="quarter" idx="10"/>
          </p:nvPr>
        </p:nvSpPr>
        <p:spPr/>
        <p:txBody>
          <a:bodyPr/>
          <a:lstStyle/>
          <a:p>
            <a:fld id="{FAEF1FBF-BF02-4B26-BDF5-CE340F04DF4C}"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Several sources are available but some of the most interesting material is from Europe where they have reservoirs that are over 1000 years old.  See other notes.</a:t>
            </a:r>
            <a:endParaRPr lang="en-US" dirty="0"/>
          </a:p>
        </p:txBody>
      </p:sp>
      <p:sp>
        <p:nvSpPr>
          <p:cNvPr id="4" name="Slide Number Placeholder 3"/>
          <p:cNvSpPr>
            <a:spLocks noGrp="1"/>
          </p:cNvSpPr>
          <p:nvPr>
            <p:ph type="sldNum" sz="quarter" idx="10"/>
          </p:nvPr>
        </p:nvSpPr>
        <p:spPr/>
        <p:txBody>
          <a:bodyPr/>
          <a:lstStyle/>
          <a:p>
            <a:fld id="{FAEF1FBF-BF02-4B26-BDF5-CE340F04DF4C}"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1926, </a:t>
            </a:r>
            <a:r>
              <a:rPr lang="en-US" dirty="0" err="1" smtClean="0"/>
              <a:t>saltcedar</a:t>
            </a:r>
            <a:r>
              <a:rPr lang="en-US" dirty="0" smtClean="0"/>
              <a:t> was introduced to the Rio Puerco watershed to limit erosion and prevent the infilling of Elephant Butte Reservoir. In September 2003, herbicide spraying along a 12 km section of the Rio Puerco killed all woody vegetation. A major flood 3 years later caused extensive erosion and channel widening along the </a:t>
            </a:r>
            <a:r>
              <a:rPr lang="en-US" dirty="0" err="1" smtClean="0"/>
              <a:t>devegetated</a:t>
            </a:r>
            <a:r>
              <a:rPr lang="en-US" dirty="0" smtClean="0"/>
              <a:t> reach; the eroded material was deposited downstream where living vegetation prevented erosion. Because the vegetation was the only factor that varied along the middle reach of the river, the 2006 Rio Puerco flood makes an excellent natural experiment for testing coupled hydraulic-</a:t>
            </a:r>
            <a:r>
              <a:rPr lang="en-US" dirty="0" err="1" smtClean="0"/>
              <a:t>morphodynamic</a:t>
            </a:r>
            <a:r>
              <a:rPr lang="en-US" dirty="0" smtClean="0"/>
              <a:t> flood models.</a:t>
            </a:r>
            <a:endParaRPr lang="en-US" dirty="0"/>
          </a:p>
        </p:txBody>
      </p:sp>
      <p:sp>
        <p:nvSpPr>
          <p:cNvPr id="4" name="Slide Number Placeholder 3"/>
          <p:cNvSpPr>
            <a:spLocks noGrp="1"/>
          </p:cNvSpPr>
          <p:nvPr>
            <p:ph type="sldNum" sz="quarter" idx="10"/>
          </p:nvPr>
        </p:nvSpPr>
        <p:spPr/>
        <p:txBody>
          <a:bodyPr/>
          <a:lstStyle/>
          <a:p>
            <a:fld id="{FAEF1FBF-BF02-4B26-BDF5-CE340F04DF4C}" type="slidenum">
              <a:rPr lang="en-US" smtClean="0"/>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Attacking the erosion and sediment at the source may be the only affordable and viable option in the future.  The effort will include a new and even more diverse community</a:t>
            </a:r>
            <a:r>
              <a:rPr lang="en-US" baseline="0" dirty="0" smtClean="0"/>
              <a:t> of conservationists with common goals but possibly different agendas and ideals.  </a:t>
            </a:r>
          </a:p>
          <a:p>
            <a:endParaRPr lang="en-US" baseline="0" dirty="0" smtClean="0"/>
          </a:p>
          <a:p>
            <a:r>
              <a:rPr lang="en-US" dirty="0" smtClean="0"/>
              <a:t>http://</a:t>
            </a:r>
            <a:r>
              <a:rPr lang="en-US" dirty="0" err="1" smtClean="0"/>
              <a:t>riopuerco.org/Projects/Watershed_Initiative</a:t>
            </a:r>
            <a:r>
              <a:rPr lang="en-US" dirty="0" smtClean="0"/>
              <a:t>/</a:t>
            </a:r>
          </a:p>
          <a:p>
            <a:r>
              <a:rPr lang="en-US" dirty="0" smtClean="0"/>
              <a:t>http://www.azwpf.gov/Grant_Project_Reports/documents/FinalReport09-163WPF.pdf</a:t>
            </a:r>
          </a:p>
          <a:p>
            <a:endParaRPr lang="en-US" dirty="0"/>
          </a:p>
        </p:txBody>
      </p:sp>
      <p:sp>
        <p:nvSpPr>
          <p:cNvPr id="4" name="Slide Number Placeholder 3"/>
          <p:cNvSpPr>
            <a:spLocks noGrp="1"/>
          </p:cNvSpPr>
          <p:nvPr>
            <p:ph type="sldNum" sz="quarter" idx="10"/>
          </p:nvPr>
        </p:nvSpPr>
        <p:spPr/>
        <p:txBody>
          <a:bodyPr/>
          <a:lstStyle/>
          <a:p>
            <a:fld id="{FAEF1FBF-BF02-4B26-BDF5-CE340F04DF4C}"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EF1FBF-BF02-4B26-BDF5-CE340F04DF4C}"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https://woolpert.com/wp-content/uploads/2019/08/National-Res-Sed-White-Paper-2019-06-21.pdf</a:t>
            </a:r>
          </a:p>
          <a:p>
            <a:endParaRPr lang="en-US" dirty="0" smtClean="0"/>
          </a:p>
          <a:p>
            <a:r>
              <a:rPr lang="en-US" dirty="0" smtClean="0"/>
              <a:t>https://</a:t>
            </a:r>
            <a:r>
              <a:rPr lang="en-US" dirty="0" err="1" smtClean="0"/>
              <a:t>acwi.gov/sos/nrsst</a:t>
            </a:r>
            <a:r>
              <a:rPr lang="en-US" dirty="0" smtClean="0"/>
              <a:t>/</a:t>
            </a:r>
          </a:p>
          <a:p>
            <a:endParaRPr lang="en-US" dirty="0"/>
          </a:p>
        </p:txBody>
      </p:sp>
      <p:sp>
        <p:nvSpPr>
          <p:cNvPr id="4" name="Slide Number Placeholder 3"/>
          <p:cNvSpPr>
            <a:spLocks noGrp="1"/>
          </p:cNvSpPr>
          <p:nvPr>
            <p:ph type="sldNum" sz="quarter" idx="10"/>
          </p:nvPr>
        </p:nvSpPr>
        <p:spPr/>
        <p:txBody>
          <a:bodyPr/>
          <a:lstStyle/>
          <a:p>
            <a:fld id="{FAEF1FBF-BF02-4B26-BDF5-CE340F04DF4C}"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https://www.usbr.gov/research/docs/ks/ks-2016-02.pdf</a:t>
            </a:r>
          </a:p>
          <a:p>
            <a:endParaRPr lang="en-US" dirty="0"/>
          </a:p>
        </p:txBody>
      </p:sp>
      <p:sp>
        <p:nvSpPr>
          <p:cNvPr id="4" name="Slide Number Placeholder 3"/>
          <p:cNvSpPr>
            <a:spLocks noGrp="1"/>
          </p:cNvSpPr>
          <p:nvPr>
            <p:ph type="sldNum" sz="quarter" idx="10"/>
          </p:nvPr>
        </p:nvSpPr>
        <p:spPr/>
        <p:txBody>
          <a:bodyPr/>
          <a:lstStyle/>
          <a:p>
            <a:fld id="{FAEF1FBF-BF02-4B26-BDF5-CE340F04DF4C}"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the possible acceleration of sedimentation under new climate change scenarios, the issue could reach the attention</a:t>
            </a:r>
            <a:r>
              <a:rPr lang="en-US" baseline="0" dirty="0" smtClean="0"/>
              <a:t> of an unsettled younger generation sooner than expected.</a:t>
            </a:r>
            <a:endParaRPr lang="en-US" dirty="0"/>
          </a:p>
        </p:txBody>
      </p:sp>
      <p:sp>
        <p:nvSpPr>
          <p:cNvPr id="4" name="Slide Number Placeholder 3"/>
          <p:cNvSpPr>
            <a:spLocks noGrp="1"/>
          </p:cNvSpPr>
          <p:nvPr>
            <p:ph type="sldNum" sz="quarter" idx="10"/>
          </p:nvPr>
        </p:nvSpPr>
        <p:spPr/>
        <p:txBody>
          <a:bodyPr/>
          <a:lstStyle/>
          <a:p>
            <a:fld id="{FAEF1FBF-BF02-4B26-BDF5-CE340F04DF4C}"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One of the most obvious impacts from reservoir sedimentation is the loss of water-</a:t>
            </a:r>
            <a:r>
              <a:rPr lang="en-US" sz="1200" kern="1200" dirty="0" smtClean="0">
                <a:solidFill>
                  <a:schemeClr val="tx1"/>
                </a:solidFill>
                <a:latin typeface="+mn-lt"/>
                <a:ea typeface="+mn-ea"/>
                <a:cs typeface="+mn-cs"/>
              </a:rPr>
              <a:t>storage capacity</a:t>
            </a:r>
            <a:r>
              <a:rPr lang="en-US" sz="1200" kern="1200" dirty="0" smtClean="0">
                <a:solidFill>
                  <a:schemeClr val="tx1"/>
                </a:solidFill>
                <a:latin typeface="+mn-lt"/>
                <a:ea typeface="+mn-ea"/>
                <a:cs typeface="+mn-cs"/>
              </a:rPr>
              <a:t>, which will eventually lead to the reduced reliability of water and power supply. Reduced reliability will have the largest impact in regions exposed to multiple-year droughts, which may be exacerbated by the effects of climate change. Other impacts often occur long before the reservoir completely fills with sediment</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Burial of dam </a:t>
            </a:r>
            <a:r>
              <a:rPr lang="en-US" sz="1200" kern="1200" dirty="0" smtClean="0">
                <a:solidFill>
                  <a:schemeClr val="tx1"/>
                </a:solidFill>
                <a:latin typeface="+mn-lt"/>
                <a:ea typeface="+mn-ea"/>
                <a:cs typeface="+mn-cs"/>
              </a:rPr>
              <a:t>outlet sandwater </a:t>
            </a:r>
            <a:r>
              <a:rPr lang="en-US" sz="1200" kern="1200" dirty="0" smtClean="0">
                <a:solidFill>
                  <a:schemeClr val="tx1"/>
                </a:solidFill>
                <a:latin typeface="+mn-lt"/>
                <a:ea typeface="+mn-ea"/>
                <a:cs typeface="+mn-cs"/>
              </a:rPr>
              <a:t>intakes ●Reduced water depths, interfering with or preventing operation of boat marinas, and burial of boat ramps, as well as changes in aquatic habitat that may impact species use and survival</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Reduction in surface area for recreation</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Increased dam safety risks from sediment loads against the dam, abrasion of outlets and spillways, and loss of functioning outlets</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Aggradation of upstream channels, which can lead to reduced conveyance capacity, increased flooding, and increased ground water table elevations (which can cause waterlogging and soil salinization)</a:t>
            </a:r>
            <a:r>
              <a:rPr lang="en-US" sz="1200" kern="1200" dirty="0" smtClean="0">
                <a:solidFill>
                  <a:schemeClr val="tx1"/>
                </a:solidFill>
                <a:latin typeface="+mn-lt"/>
                <a:ea typeface="+mn-ea"/>
                <a:cs typeface="+mn-cs"/>
              </a:rPr>
              <a:t>. Trapping sediment </a:t>
            </a:r>
            <a:r>
              <a:rPr lang="en-US" sz="1200" kern="1200" dirty="0" smtClean="0">
                <a:solidFill>
                  <a:schemeClr val="tx1"/>
                </a:solidFill>
                <a:latin typeface="+mn-lt"/>
                <a:ea typeface="+mn-ea"/>
                <a:cs typeface="+mn-cs"/>
              </a:rPr>
              <a:t>behind dams, meanwhile, also impacts the downstream channel areas</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Degradation of the downstream channel bed and stream-bank </a:t>
            </a:r>
            <a:r>
              <a:rPr lang="en-US" sz="1200" kern="1200" dirty="0" smtClean="0">
                <a:solidFill>
                  <a:schemeClr val="tx1"/>
                </a:solidFill>
                <a:latin typeface="+mn-lt"/>
                <a:ea typeface="+mn-ea"/>
                <a:cs typeface="+mn-cs"/>
              </a:rPr>
              <a:t>erosion .</a:t>
            </a:r>
            <a:r>
              <a:rPr lang="en-US" sz="1200" kern="1200" dirty="0" smtClean="0">
                <a:solidFill>
                  <a:schemeClr val="tx1"/>
                </a:solidFill>
                <a:latin typeface="+mn-lt"/>
                <a:ea typeface="+mn-ea"/>
                <a:cs typeface="+mn-cs"/>
              </a:rPr>
              <a:t>●Alteration of downstream channel and riparian habitat.</a:t>
            </a:r>
            <a:endParaRPr lang="en-US" dirty="0"/>
          </a:p>
        </p:txBody>
      </p:sp>
      <p:sp>
        <p:nvSpPr>
          <p:cNvPr id="4" name="Slide Number Placeholder 3"/>
          <p:cNvSpPr>
            <a:spLocks noGrp="1"/>
          </p:cNvSpPr>
          <p:nvPr>
            <p:ph type="sldNum" sz="quarter" idx="10"/>
          </p:nvPr>
        </p:nvSpPr>
        <p:spPr/>
        <p:txBody>
          <a:bodyPr/>
          <a:lstStyle/>
          <a:p>
            <a:fld id="{FAEF1FBF-BF02-4B26-BDF5-CE340F04DF4C}"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Whereas the twentieth century focused on the construction of new dams, the twenty-first century will necessarily focus on combating sedimentation to extend the life of existing infrastructure.  This task will be greatly facilitated if we start today”  ( </a:t>
            </a:r>
            <a:endParaRPr lang="en-US" dirty="0" smtClean="0"/>
          </a:p>
          <a:p>
            <a:r>
              <a:rPr lang="en-US" dirty="0" smtClean="0"/>
              <a:t>Morris &amp; Fan, 1998) </a:t>
            </a:r>
            <a:r>
              <a:rPr lang="en-US" i="1"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FAEF1FBF-BF02-4B26-BDF5-CE340F04DF4C}"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Greater variability in hydrologic events, with more frequent floods and </a:t>
            </a:r>
            <a:r>
              <a:rPr lang="en-US" sz="1200" kern="1200" dirty="0" err="1" smtClean="0">
                <a:solidFill>
                  <a:schemeClr val="tx1"/>
                </a:solidFill>
                <a:latin typeface="+mn-lt"/>
                <a:ea typeface="+mn-ea"/>
                <a:cs typeface="+mn-cs"/>
              </a:rPr>
              <a:t>droughts,will</a:t>
            </a:r>
            <a:r>
              <a:rPr lang="en-US" sz="1200" kern="1200" dirty="0" smtClean="0">
                <a:solidFill>
                  <a:schemeClr val="tx1"/>
                </a:solidFill>
                <a:latin typeface="+mn-lt"/>
                <a:ea typeface="+mn-ea"/>
                <a:cs typeface="+mn-cs"/>
              </a:rPr>
              <a:t> reduce the reliability of a reservoir water supply. Reservoir water levels reduce during droughts and refill during floods. However, the rates of sediment entering a reservoir increase significantly during floods. With lower initial reservoir levels, sediments can be carried farther into the reservoir, closer to outlet works. We intuitively expect droughts to deliver lower-than-average sediment loads to reservoirs, but recent research has shown that this is not true. In Texas, researchers found that drought increased upland sediment yield dramatically. The reduction of vegetative cover during the drought left the rangeland so vulnerable to erosion that this factor outweighed the reduction in rainfall frequency, intensity and </a:t>
            </a:r>
            <a:r>
              <a:rPr lang="en-US" sz="1200" kern="1200" dirty="0" err="1" smtClean="0">
                <a:solidFill>
                  <a:schemeClr val="tx1"/>
                </a:solidFill>
                <a:latin typeface="+mn-lt"/>
                <a:ea typeface="+mn-ea"/>
                <a:cs typeface="+mn-cs"/>
              </a:rPr>
              <a:t>erosivity</a:t>
            </a:r>
            <a:r>
              <a:rPr lang="en-US" sz="1200" kern="1200" dirty="0" smtClean="0">
                <a:solidFill>
                  <a:schemeClr val="tx1"/>
                </a:solidFill>
                <a:latin typeface="+mn-lt"/>
                <a:ea typeface="+mn-ea"/>
                <a:cs typeface="+mn-cs"/>
              </a:rPr>
              <a:t>. The net effect was a 70-fold increase in the sediment </a:t>
            </a:r>
            <a:r>
              <a:rPr lang="en-US" sz="1200" kern="1200" dirty="0" err="1" smtClean="0">
                <a:solidFill>
                  <a:schemeClr val="tx1"/>
                </a:solidFill>
                <a:latin typeface="+mn-lt"/>
                <a:ea typeface="+mn-ea"/>
                <a:cs typeface="+mn-cs"/>
              </a:rPr>
              <a:t>yield,compared</a:t>
            </a:r>
            <a:r>
              <a:rPr lang="en-US" sz="1200" kern="1200" dirty="0" smtClean="0">
                <a:solidFill>
                  <a:schemeClr val="tx1"/>
                </a:solidFill>
                <a:latin typeface="+mn-lt"/>
                <a:ea typeface="+mn-ea"/>
                <a:cs typeface="+mn-cs"/>
              </a:rPr>
              <a:t> to relatively drought-free conditions that prevailed after 1970 (Dunbar, et al, 2010).</a:t>
            </a:r>
            <a:endParaRPr lang="en-US" dirty="0"/>
          </a:p>
        </p:txBody>
      </p:sp>
      <p:sp>
        <p:nvSpPr>
          <p:cNvPr id="4" name="Slide Number Placeholder 3"/>
          <p:cNvSpPr>
            <a:spLocks noGrp="1"/>
          </p:cNvSpPr>
          <p:nvPr>
            <p:ph type="sldNum" sz="quarter" idx="10"/>
          </p:nvPr>
        </p:nvSpPr>
        <p:spPr/>
        <p:txBody>
          <a:bodyPr/>
          <a:lstStyle/>
          <a:p>
            <a:fld id="{FAEF1FBF-BF02-4B26-BDF5-CE340F04DF4C}"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See “What Made Elephant Butte so Good?” Earl Conway 2013</a:t>
            </a:r>
          </a:p>
          <a:p>
            <a:r>
              <a:rPr lang="en-US" dirty="0" smtClean="0"/>
              <a:t>Elephant</a:t>
            </a:r>
            <a:r>
              <a:rPr lang="en-US" baseline="0" dirty="0" smtClean="0"/>
              <a:t> Butte Reservoir was listed as one of the Top Ten bass lakes in the nation in 1994 by B.A.S.S.</a:t>
            </a:r>
          </a:p>
          <a:p>
            <a:r>
              <a:rPr lang="en-US" baseline="0" dirty="0" smtClean="0"/>
              <a:t>The first area to rapidly fill with sediments was the northern five mile reach when the levees were breached in 1994.</a:t>
            </a:r>
          </a:p>
          <a:p>
            <a:r>
              <a:rPr lang="en-US" baseline="0" dirty="0" smtClean="0"/>
              <a:t>After 2002, the sediment delta began forming at the south end of “The Narrows” about river mile 38.  Since then it has expanded to most of the reservoir north of Kettle Top Mesa.</a:t>
            </a:r>
            <a:endParaRPr lang="en-US" dirty="0" smtClean="0"/>
          </a:p>
          <a:p>
            <a:endParaRPr lang="en-US" dirty="0"/>
          </a:p>
        </p:txBody>
      </p:sp>
      <p:sp>
        <p:nvSpPr>
          <p:cNvPr id="4" name="Slide Number Placeholder 3"/>
          <p:cNvSpPr>
            <a:spLocks noGrp="1"/>
          </p:cNvSpPr>
          <p:nvPr>
            <p:ph type="sldNum" sz="quarter" idx="10"/>
          </p:nvPr>
        </p:nvSpPr>
        <p:spPr/>
        <p:txBody>
          <a:bodyPr/>
          <a:lstStyle/>
          <a:p>
            <a:fld id="{FAEF1FBF-BF02-4B26-BDF5-CE340F04DF4C}"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Notes: (a) Measured Load expressed as % fines. (</a:t>
            </a:r>
            <a:r>
              <a:rPr lang="en-US" sz="1200" kern="1200" dirty="0" err="1" smtClean="0">
                <a:solidFill>
                  <a:schemeClr val="tx1"/>
                </a:solidFill>
                <a:latin typeface="+mn-lt"/>
                <a:ea typeface="+mn-ea"/>
                <a:cs typeface="+mn-cs"/>
              </a:rPr>
              <a:t>b</a:t>
            </a:r>
            <a:r>
              <a:rPr lang="en-US" sz="1200" kern="1200" dirty="0" smtClean="0">
                <a:solidFill>
                  <a:schemeClr val="tx1"/>
                </a:solidFill>
                <a:latin typeface="+mn-lt"/>
                <a:ea typeface="+mn-ea"/>
                <a:cs typeface="+mn-cs"/>
              </a:rPr>
              <a:t>) From the 2004-2006 Integrated CWA 303(d)/305(b) list (NMED/SWQB 2004a). This list of probable sources is based on staff observation and known land use activities in the watershed. These sources are not confirmed or quantified at this time. Watershed Restoration Action Strategy (WRAS)</a:t>
            </a:r>
          </a:p>
          <a:p>
            <a:r>
              <a:rPr lang="en-US" dirty="0" smtClean="0"/>
              <a:t>The Rio Puerco </a:t>
            </a:r>
            <a:r>
              <a:rPr lang="en-US" b="1" dirty="0" smtClean="0"/>
              <a:t>(fig. 2)</a:t>
            </a:r>
            <a:r>
              <a:rPr lang="en-US" dirty="0" smtClean="0"/>
              <a:t> carries exceptionally high sediment loads, and is the major source of suspended sediment entering the Rio Grande; on average, the Rio Puerco delivers 78% of the total suspended sediment load of the Rio Grande although it drains only 26% of the Rio Grande Basin and provides only 4% of the runoff.    https://geochange.er.usgs.gov/sw/impacts/geology/puerco1/</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AEF1FBF-BF02-4B26-BDF5-CE340F04DF4C}"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CB3FC1ED-C688-429F-ACD1-F403CC8A0063}" type="datetime1">
              <a:rPr lang="en-US" smtClean="0"/>
              <a:pPr/>
              <a:t>12/27/19</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5B01895A-663C-304C-9311-561B0070313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89DD29E-0DF7-4EB6-931A-AAF4B8496ADD}" type="datetime1">
              <a:rPr lang="en-US" smtClean="0"/>
              <a:pPr/>
              <a:t>12/27/19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01895A-663C-304C-9311-561B0070313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EB6817E-978F-4629-80FB-B526270ECAC1}" type="datetime1">
              <a:rPr lang="en-US" smtClean="0"/>
              <a:pPr/>
              <a:t>12/27/19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01895A-663C-304C-9311-561B0070313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CB8BD4C-7CDB-4313-B6D3-6CF2CD832778}" type="datetime1">
              <a:rPr lang="en-US" smtClean="0"/>
              <a:pPr/>
              <a:t>12/27/19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01895A-663C-304C-9311-561B00703130}" type="slidenum">
              <a:rPr lang="en-US" smtClean="0"/>
              <a:pPr/>
              <a:t>‹#›</a:t>
            </a:fld>
            <a:endParaRPr lang="en-US" dirty="0"/>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A7994D0-2B9A-4AE3-9B14-CCA1BE8E4699}" type="datetime1">
              <a:rPr lang="en-US" smtClean="0"/>
              <a:pPr/>
              <a:t>12/27/19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01895A-663C-304C-9311-561B00703130}"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21616E4-C6F2-4A6C-9896-1BAA13BF7C33}" type="datetime1">
              <a:rPr lang="en-US" smtClean="0"/>
              <a:pPr/>
              <a:t>12/27/19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01895A-663C-304C-9311-561B00703130}" type="slidenum">
              <a:rPr lang="en-US" smtClean="0"/>
              <a:pPr/>
              <a:t>‹#›</a:t>
            </a:fld>
            <a:endParaRPr lang="en-US" dirty="0"/>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340FC85-A9FF-49E9-AB73-8F98B3676BD2}" type="datetime1">
              <a:rPr lang="en-US" smtClean="0"/>
              <a:pPr/>
              <a:t>12/27/19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B01895A-663C-304C-9311-561B00703130}"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253A0C8-ADD0-4D39-8867-B91A01597E7A}" type="datetime1">
              <a:rPr lang="en-US" smtClean="0"/>
              <a:pPr/>
              <a:t>12/27/19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B01895A-663C-304C-9311-561B00703130}" type="slidenum">
              <a:rPr lang="en-US" smtClean="0"/>
              <a:pPr/>
              <a:t>‹#›</a:t>
            </a:fld>
            <a:endParaRPr lang="en-US" dirty="0"/>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B7559-4B52-4E9F-BC6C-94A0BD4886F4}" type="datetime1">
              <a:rPr lang="en-US" smtClean="0"/>
              <a:pPr/>
              <a:t>12/27/19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01895A-663C-304C-9311-561B0070313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70474666-9C15-4F77-96A3-F1244BBDD3E3}" type="datetime1">
              <a:rPr lang="en-US" smtClean="0"/>
              <a:pPr/>
              <a:t>12/27/19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01895A-663C-304C-9311-561B00703130}"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lstStyle>
          <a:p>
            <a:fld id="{90C15E4F-FB28-4661-8B2C-4BF7D395CCDE}" type="datetime1">
              <a:rPr lang="en-US" smtClean="0"/>
              <a:pPr/>
              <a:t>12/27/19</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5B01895A-663C-304C-9311-561B00703130}"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fld id="{994D278E-B1B3-4F35-B800-7CD56B824C93}" type="datetime1">
              <a:rPr lang="en-US" smtClean="0"/>
              <a:pPr/>
              <a:t>12/27/19</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5B01895A-663C-304C-9311-561B0070313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woolpert.com/wp-content/uploads/2019/08/National-Res-Sed-White-Paper-2019-06-21.pdf"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69781" y="329860"/>
            <a:ext cx="4503524" cy="1641056"/>
          </a:xfrm>
        </p:spPr>
        <p:txBody>
          <a:bodyPr>
            <a:normAutofit fontScale="90000"/>
          </a:bodyPr>
          <a:lstStyle/>
          <a:p>
            <a:pPr algn="l"/>
            <a:r>
              <a:rPr lang="en-US" sz="2000" dirty="0" smtClean="0">
                <a:solidFill>
                  <a:schemeClr val="accent1">
                    <a:lumMod val="50000"/>
                  </a:schemeClr>
                </a:solidFill>
                <a:latin typeface="Arial"/>
              </a:rPr>
              <a:t/>
            </a:r>
            <a:br>
              <a:rPr lang="en-US" sz="2000" dirty="0" smtClean="0">
                <a:solidFill>
                  <a:schemeClr val="accent1">
                    <a:lumMod val="50000"/>
                  </a:schemeClr>
                </a:solidFill>
                <a:latin typeface="Arial"/>
              </a:rPr>
            </a:br>
            <a:r>
              <a:rPr lang="en-US" sz="2667" i="1" dirty="0" smtClean="0">
                <a:solidFill>
                  <a:schemeClr val="accent1">
                    <a:lumMod val="50000"/>
                  </a:schemeClr>
                </a:solidFill>
                <a:latin typeface="Arial"/>
              </a:rPr>
              <a:t>Friends of Reservoirs</a:t>
            </a:r>
            <a:br>
              <a:rPr lang="en-US" sz="2667" i="1" dirty="0" smtClean="0">
                <a:solidFill>
                  <a:schemeClr val="accent1">
                    <a:lumMod val="50000"/>
                  </a:schemeClr>
                </a:solidFill>
                <a:latin typeface="Arial"/>
              </a:rPr>
            </a:br>
            <a:r>
              <a:rPr lang="en-US" sz="2667" i="1" dirty="0" smtClean="0">
                <a:solidFill>
                  <a:schemeClr val="accent1">
                    <a:lumMod val="50000"/>
                  </a:schemeClr>
                </a:solidFill>
                <a:latin typeface="Arial"/>
              </a:rPr>
              <a:t> Sedimentation Briefing </a:t>
            </a:r>
            <a:r>
              <a:rPr lang="en-US" sz="4400" dirty="0" smtClean="0"/>
              <a:t/>
            </a:r>
            <a:br>
              <a:rPr lang="en-US" sz="4400" dirty="0" smtClean="0"/>
            </a:br>
            <a:r>
              <a:rPr lang="en-US" sz="4400" dirty="0" smtClean="0"/>
              <a:t>  </a:t>
            </a:r>
            <a:endParaRPr lang="en-US" sz="4400" dirty="0"/>
          </a:p>
        </p:txBody>
      </p:sp>
      <p:sp>
        <p:nvSpPr>
          <p:cNvPr id="3" name="Subtitle 2"/>
          <p:cNvSpPr>
            <a:spLocks noGrp="1"/>
          </p:cNvSpPr>
          <p:nvPr>
            <p:ph type="subTitle" idx="1"/>
          </p:nvPr>
        </p:nvSpPr>
        <p:spPr>
          <a:xfrm>
            <a:off x="3544339" y="2586058"/>
            <a:ext cx="4911936" cy="2081464"/>
          </a:xfrm>
        </p:spPr>
        <p:txBody>
          <a:bodyPr>
            <a:normAutofit/>
          </a:bodyPr>
          <a:lstStyle/>
          <a:p>
            <a:pPr algn="l"/>
            <a:r>
              <a:rPr lang="en-US" sz="2353" dirty="0" smtClean="0"/>
              <a:t>Earl Conway</a:t>
            </a:r>
          </a:p>
          <a:p>
            <a:pPr algn="l"/>
            <a:r>
              <a:rPr lang="en-US" sz="2353" dirty="0" smtClean="0"/>
              <a:t>Conservation Director, </a:t>
            </a:r>
          </a:p>
          <a:p>
            <a:pPr algn="l"/>
            <a:r>
              <a:rPr lang="en-US" sz="2353" dirty="0" smtClean="0"/>
              <a:t>New Mexico BASS Nation</a:t>
            </a:r>
          </a:p>
          <a:p>
            <a:pPr algn="l"/>
            <a:r>
              <a:rPr lang="en-US" sz="2353" dirty="0" smtClean="0"/>
              <a:t>October 3, 2019</a:t>
            </a:r>
          </a:p>
          <a:p>
            <a:endParaRPr lang="en-US" dirty="0" smtClean="0"/>
          </a:p>
          <a:p>
            <a:endParaRPr lang="en-US" dirty="0"/>
          </a:p>
        </p:txBody>
      </p:sp>
      <p:pic>
        <p:nvPicPr>
          <p:cNvPr id="8" name="Picture 7" descr="logo3final(4).jpg"/>
          <p:cNvPicPr>
            <a:picLocks noChangeAspect="1"/>
          </p:cNvPicPr>
          <p:nvPr/>
        </p:nvPicPr>
        <p:blipFill>
          <a:blip r:embed="rId3"/>
          <a:stretch>
            <a:fillRect/>
          </a:stretch>
        </p:blipFill>
        <p:spPr>
          <a:xfrm>
            <a:off x="256857" y="2135647"/>
            <a:ext cx="2461344" cy="2637155"/>
          </a:xfrm>
          <a:prstGeom prst="rect">
            <a:avLst/>
          </a:prstGeom>
        </p:spPr>
      </p:pic>
      <p:pic>
        <p:nvPicPr>
          <p:cNvPr id="9" name="Picture 8"/>
          <p:cNvPicPr>
            <a:picLocks noChangeAspect="1"/>
          </p:cNvPicPr>
          <p:nvPr/>
        </p:nvPicPr>
        <p:blipFill>
          <a:blip r:embed="rId4"/>
          <a:stretch>
            <a:fillRect/>
          </a:stretch>
        </p:blipFill>
        <p:spPr>
          <a:xfrm>
            <a:off x="4873304" y="478297"/>
            <a:ext cx="3121986" cy="1657350"/>
          </a:xfrm>
          <a:prstGeom prst="rect">
            <a:avLst/>
          </a:prstGeom>
        </p:spPr>
      </p:pic>
      <p:pic>
        <p:nvPicPr>
          <p:cNvPr id="10" name="Picture 9"/>
          <p:cNvPicPr/>
          <p:nvPr/>
        </p:nvPicPr>
        <p:blipFill>
          <a:blip r:embed="rId5" cstate="print">
            <a:extLst>
              <a:ext uri="{28A0092B-C50C-407E-A947-70E740481C1C}">
                <a14:useLocalDpi xmlns:mv="urn:schemas-microsoft-com:mac:vml" xmlns:p="http://schemas.openxmlformats.org/presentationml/2006/main" xmlns="" xmlns:wpc="http://schemas.microsoft.com/office/word/2010/wordprocessingCanvas"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lc="http://schemas.openxmlformats.org/drawingml/2006/lockedCanvas" val="0"/>
              </a:ext>
            </a:extLst>
          </a:blip>
          <a:stretch>
            <a:fillRect/>
          </a:stretch>
        </p:blipFill>
        <p:spPr>
          <a:xfrm>
            <a:off x="2718201" y="5421783"/>
            <a:ext cx="2822575" cy="1287780"/>
          </a:xfrm>
          <a:prstGeom prst="rect">
            <a:avLst/>
          </a:prstGeom>
        </p:spPr>
      </p:pic>
      <p:sp>
        <p:nvSpPr>
          <p:cNvPr id="7" name="TextBox 6"/>
          <p:cNvSpPr txBox="1"/>
          <p:nvPr/>
        </p:nvSpPr>
        <p:spPr>
          <a:xfrm>
            <a:off x="369780" y="4667522"/>
            <a:ext cx="2945564" cy="369332"/>
          </a:xfrm>
          <a:prstGeom prst="rect">
            <a:avLst/>
          </a:prstGeom>
          <a:noFill/>
        </p:spPr>
        <p:txBody>
          <a:bodyPr wrap="square" rtlCol="0">
            <a:spAutoFit/>
          </a:bodyPr>
          <a:lstStyle/>
          <a:p>
            <a:r>
              <a:rPr lang="en-US" dirty="0" smtClean="0">
                <a:latin typeface="Baskerville SemiBold Italic"/>
              </a:rPr>
              <a:t>Sun Country Outdoors</a:t>
            </a:r>
            <a:endParaRPr lang="en-US" dirty="0">
              <a:latin typeface="Baskerville SemiBold Ital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01895A-663C-304C-9311-561B00703130}" type="slidenum">
              <a:rPr lang="en-US" smtClean="0"/>
              <a:pPr/>
              <a:t>10</a:t>
            </a:fld>
            <a:endParaRPr lang="en-US" dirty="0"/>
          </a:p>
        </p:txBody>
      </p:sp>
      <p:sp>
        <p:nvSpPr>
          <p:cNvPr id="4" name="Title 3"/>
          <p:cNvSpPr>
            <a:spLocks noGrp="1"/>
          </p:cNvSpPr>
          <p:nvPr>
            <p:ph type="title"/>
          </p:nvPr>
        </p:nvSpPr>
        <p:spPr/>
        <p:txBody>
          <a:bodyPr/>
          <a:lstStyle/>
          <a:p>
            <a:r>
              <a:rPr lang="en-US" dirty="0" smtClean="0"/>
              <a:t>Management Strategies</a:t>
            </a:r>
            <a:endParaRPr lang="en-US" dirty="0"/>
          </a:p>
        </p:txBody>
      </p:sp>
      <p:pic>
        <p:nvPicPr>
          <p:cNvPr id="5" name="Picture 4"/>
          <p:cNvPicPr>
            <a:picLocks noChangeAspect="1"/>
          </p:cNvPicPr>
          <p:nvPr/>
        </p:nvPicPr>
        <p:blipFill>
          <a:blip r:embed="rId2"/>
          <a:stretch>
            <a:fillRect/>
          </a:stretch>
        </p:blipFill>
        <p:spPr>
          <a:xfrm>
            <a:off x="1385516" y="1417638"/>
            <a:ext cx="6807901" cy="474463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Trends are there even if the science isn’t</a:t>
            </a:r>
          </a:p>
          <a:p>
            <a:pPr lvl="1"/>
            <a:r>
              <a:rPr lang="en-US" dirty="0" smtClean="0"/>
              <a:t>More severe droughts – Bigger wildfires</a:t>
            </a:r>
          </a:p>
          <a:p>
            <a:pPr lvl="1"/>
            <a:r>
              <a:rPr lang="en-US" dirty="0" smtClean="0"/>
              <a:t>Stronger storms – massive floods/erosion</a:t>
            </a:r>
          </a:p>
          <a:p>
            <a:pPr lvl="1"/>
            <a:endParaRPr lang="en-US" dirty="0"/>
          </a:p>
        </p:txBody>
      </p:sp>
      <p:sp>
        <p:nvSpPr>
          <p:cNvPr id="3" name="Slide Number Placeholder 2"/>
          <p:cNvSpPr>
            <a:spLocks noGrp="1"/>
          </p:cNvSpPr>
          <p:nvPr>
            <p:ph type="sldNum" sz="quarter" idx="12"/>
          </p:nvPr>
        </p:nvSpPr>
        <p:spPr/>
        <p:txBody>
          <a:bodyPr/>
          <a:lstStyle/>
          <a:p>
            <a:fld id="{5B01895A-663C-304C-9311-561B00703130}" type="slidenum">
              <a:rPr lang="en-US" smtClean="0"/>
              <a:pPr/>
              <a:t>11</a:t>
            </a:fld>
            <a:endParaRPr lang="en-US" dirty="0"/>
          </a:p>
        </p:txBody>
      </p:sp>
      <p:sp>
        <p:nvSpPr>
          <p:cNvPr id="4" name="Title 3"/>
          <p:cNvSpPr>
            <a:spLocks noGrp="1"/>
          </p:cNvSpPr>
          <p:nvPr>
            <p:ph type="title"/>
          </p:nvPr>
        </p:nvSpPr>
        <p:spPr/>
        <p:txBody>
          <a:bodyPr/>
          <a:lstStyle/>
          <a:p>
            <a:r>
              <a:rPr lang="en-US" dirty="0" smtClean="0"/>
              <a:t>Times are Changing</a:t>
            </a:r>
            <a:endParaRPr lang="en-US" dirty="0"/>
          </a:p>
        </p:txBody>
      </p:sp>
      <p:pic>
        <p:nvPicPr>
          <p:cNvPr id="5" name="Picture 4"/>
          <p:cNvPicPr>
            <a:picLocks noChangeAspect="1"/>
          </p:cNvPicPr>
          <p:nvPr/>
        </p:nvPicPr>
        <p:blipFill>
          <a:blip r:embed="rId3"/>
          <a:stretch>
            <a:fillRect/>
          </a:stretch>
        </p:blipFill>
        <p:spPr>
          <a:xfrm>
            <a:off x="1088619" y="2780740"/>
            <a:ext cx="3196699" cy="3762574"/>
          </a:xfrm>
          <a:prstGeom prst="rect">
            <a:avLst/>
          </a:prstGeom>
        </p:spPr>
      </p:pic>
      <p:pic>
        <p:nvPicPr>
          <p:cNvPr id="6" name="Picture 5"/>
          <p:cNvPicPr>
            <a:picLocks noChangeAspect="1"/>
          </p:cNvPicPr>
          <p:nvPr/>
        </p:nvPicPr>
        <p:blipFill>
          <a:blip r:embed="rId4"/>
          <a:stretch>
            <a:fillRect/>
          </a:stretch>
        </p:blipFill>
        <p:spPr>
          <a:xfrm>
            <a:off x="4552411" y="3443176"/>
            <a:ext cx="3796863" cy="25641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01895A-663C-304C-9311-561B00703130}" type="slidenum">
              <a:rPr lang="en-US" smtClean="0"/>
              <a:pPr/>
              <a:t>12</a:t>
            </a:fld>
            <a:endParaRPr lang="en-US" dirty="0"/>
          </a:p>
        </p:txBody>
      </p:sp>
      <p:sp>
        <p:nvSpPr>
          <p:cNvPr id="4" name="Title 3"/>
          <p:cNvSpPr>
            <a:spLocks noGrp="1"/>
          </p:cNvSpPr>
          <p:nvPr>
            <p:ph type="title"/>
          </p:nvPr>
        </p:nvSpPr>
        <p:spPr/>
        <p:txBody>
          <a:bodyPr>
            <a:normAutofit/>
          </a:bodyPr>
          <a:lstStyle/>
          <a:p>
            <a:r>
              <a:rPr lang="en-US" sz="2800" dirty="0" smtClean="0"/>
              <a:t>We are in an era of down-cutting but it could get a lot worse</a:t>
            </a:r>
            <a:endParaRPr lang="en-US" sz="2800" dirty="0"/>
          </a:p>
        </p:txBody>
      </p:sp>
      <p:pic>
        <p:nvPicPr>
          <p:cNvPr id="5" name="Picture 4"/>
          <p:cNvPicPr>
            <a:picLocks noChangeAspect="1"/>
          </p:cNvPicPr>
          <p:nvPr/>
        </p:nvPicPr>
        <p:blipFill>
          <a:blip r:embed="rId3"/>
          <a:stretch>
            <a:fillRect/>
          </a:stretch>
        </p:blipFill>
        <p:spPr>
          <a:xfrm>
            <a:off x="4683294" y="1146264"/>
            <a:ext cx="3233939" cy="1770055"/>
          </a:xfrm>
          <a:prstGeom prst="rect">
            <a:avLst/>
          </a:prstGeom>
        </p:spPr>
      </p:pic>
      <p:pic>
        <p:nvPicPr>
          <p:cNvPr id="8" name="Picture 7"/>
          <p:cNvPicPr>
            <a:picLocks noChangeAspect="1"/>
          </p:cNvPicPr>
          <p:nvPr/>
        </p:nvPicPr>
        <p:blipFill>
          <a:blip r:embed="rId4"/>
          <a:stretch>
            <a:fillRect/>
          </a:stretch>
        </p:blipFill>
        <p:spPr>
          <a:xfrm>
            <a:off x="457200" y="1287831"/>
            <a:ext cx="3565985" cy="2011581"/>
          </a:xfrm>
          <a:prstGeom prst="rect">
            <a:avLst/>
          </a:prstGeom>
        </p:spPr>
      </p:pic>
      <p:pic>
        <p:nvPicPr>
          <p:cNvPr id="9" name="Picture 8"/>
          <p:cNvPicPr>
            <a:picLocks noChangeAspect="1"/>
          </p:cNvPicPr>
          <p:nvPr/>
        </p:nvPicPr>
        <p:blipFill>
          <a:blip r:embed="rId5"/>
          <a:stretch>
            <a:fillRect/>
          </a:stretch>
        </p:blipFill>
        <p:spPr>
          <a:xfrm>
            <a:off x="457200" y="3668744"/>
            <a:ext cx="3871381" cy="2185645"/>
          </a:xfrm>
          <a:prstGeom prst="rect">
            <a:avLst/>
          </a:prstGeom>
        </p:spPr>
      </p:pic>
      <p:sp>
        <p:nvSpPr>
          <p:cNvPr id="10" name="TextBox 9"/>
          <p:cNvSpPr txBox="1"/>
          <p:nvPr/>
        </p:nvSpPr>
        <p:spPr>
          <a:xfrm>
            <a:off x="164943" y="3299412"/>
            <a:ext cx="4163637" cy="369332"/>
          </a:xfrm>
          <a:prstGeom prst="rect">
            <a:avLst/>
          </a:prstGeom>
          <a:noFill/>
        </p:spPr>
        <p:txBody>
          <a:bodyPr wrap="square" rtlCol="0">
            <a:spAutoFit/>
          </a:bodyPr>
          <a:lstStyle/>
          <a:p>
            <a:r>
              <a:rPr lang="en-US" dirty="0" smtClean="0"/>
              <a:t>North filled with sediments first</a:t>
            </a:r>
            <a:endParaRPr lang="en-US" dirty="0"/>
          </a:p>
        </p:txBody>
      </p:sp>
      <p:sp>
        <p:nvSpPr>
          <p:cNvPr id="11" name="TextBox 10"/>
          <p:cNvSpPr txBox="1"/>
          <p:nvPr/>
        </p:nvSpPr>
        <p:spPr>
          <a:xfrm>
            <a:off x="676264" y="5777857"/>
            <a:ext cx="3876150" cy="369332"/>
          </a:xfrm>
          <a:prstGeom prst="rect">
            <a:avLst/>
          </a:prstGeom>
          <a:noFill/>
        </p:spPr>
        <p:txBody>
          <a:bodyPr wrap="square" rtlCol="0">
            <a:spAutoFit/>
          </a:bodyPr>
          <a:lstStyle/>
          <a:p>
            <a:r>
              <a:rPr lang="en-US" dirty="0" smtClean="0"/>
              <a:t>Conveyance Channels dredged</a:t>
            </a:r>
            <a:endParaRPr lang="en-US" dirty="0"/>
          </a:p>
        </p:txBody>
      </p:sp>
      <p:sp>
        <p:nvSpPr>
          <p:cNvPr id="12" name="TextBox 11"/>
          <p:cNvSpPr txBox="1"/>
          <p:nvPr/>
        </p:nvSpPr>
        <p:spPr>
          <a:xfrm>
            <a:off x="4242249" y="2930080"/>
            <a:ext cx="4770783" cy="369332"/>
          </a:xfrm>
          <a:prstGeom prst="rect">
            <a:avLst/>
          </a:prstGeom>
          <a:noFill/>
        </p:spPr>
        <p:txBody>
          <a:bodyPr wrap="square" rtlCol="0">
            <a:spAutoFit/>
          </a:bodyPr>
          <a:lstStyle/>
          <a:p>
            <a:r>
              <a:rPr lang="en-US" dirty="0" smtClean="0"/>
              <a:t>Deposition south of narrows after 2002</a:t>
            </a:r>
            <a:endParaRPr lang="en-US" dirty="0"/>
          </a:p>
        </p:txBody>
      </p:sp>
      <p:pic>
        <p:nvPicPr>
          <p:cNvPr id="13" name="Picture 12" descr="Rainfall Tree Ring Data.tiff"/>
          <p:cNvPicPr>
            <a:picLocks noChangeAspect="1"/>
          </p:cNvPicPr>
          <p:nvPr/>
        </p:nvPicPr>
        <p:blipFill>
          <a:blip r:embed="rId6"/>
          <a:stretch>
            <a:fillRect/>
          </a:stretch>
        </p:blipFill>
        <p:spPr>
          <a:xfrm>
            <a:off x="4373940" y="3603704"/>
            <a:ext cx="4312860" cy="3254296"/>
          </a:xfrm>
          <a:prstGeom prst="rect">
            <a:avLst/>
          </a:prstGeom>
        </p:spPr>
      </p:pic>
      <p:sp>
        <p:nvSpPr>
          <p:cNvPr id="14" name="TextBox 13"/>
          <p:cNvSpPr txBox="1"/>
          <p:nvPr/>
        </p:nvSpPr>
        <p:spPr>
          <a:xfrm>
            <a:off x="4654931" y="6157196"/>
            <a:ext cx="4031869" cy="369332"/>
          </a:xfrm>
          <a:prstGeom prst="rect">
            <a:avLst/>
          </a:prstGeom>
          <a:noFill/>
        </p:spPr>
        <p:txBody>
          <a:bodyPr wrap="square" rtlCol="0">
            <a:spAutoFit/>
          </a:bodyPr>
          <a:lstStyle/>
          <a:p>
            <a:r>
              <a:rPr lang="en-US" dirty="0" smtClean="0"/>
              <a:t>The droughts can be much worse!</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smtClean="0"/>
              <a:t>Erosion management is perhaps the most widely recommended but most poorly implemented sediment management technique because land users may not see any direct benefits from controlling sediment yield. (</a:t>
            </a:r>
            <a:r>
              <a:rPr lang="en-US" sz="2400" dirty="0" err="1" smtClean="0"/>
              <a:t>Grummer</a:t>
            </a:r>
            <a:r>
              <a:rPr lang="en-US" sz="2400" dirty="0" smtClean="0"/>
              <a:t>, J. )</a:t>
            </a:r>
          </a:p>
          <a:p>
            <a:endParaRPr lang="en-US" sz="2400" dirty="0" smtClean="0"/>
          </a:p>
          <a:p>
            <a:r>
              <a:rPr lang="en-US" sz="2400" dirty="0" smtClean="0"/>
              <a:t>Must be a coordinated effort by private Land owners, BOR, BIA, BLM, Tribes/Pueblos, DOT, USFWS, Non-profits, etc….</a:t>
            </a:r>
          </a:p>
          <a:p>
            <a:endParaRPr lang="en-US" dirty="0"/>
          </a:p>
        </p:txBody>
      </p:sp>
      <p:sp>
        <p:nvSpPr>
          <p:cNvPr id="3" name="Slide Number Placeholder 2"/>
          <p:cNvSpPr>
            <a:spLocks noGrp="1"/>
          </p:cNvSpPr>
          <p:nvPr>
            <p:ph type="sldNum" sz="quarter" idx="12"/>
          </p:nvPr>
        </p:nvSpPr>
        <p:spPr/>
        <p:txBody>
          <a:bodyPr/>
          <a:lstStyle/>
          <a:p>
            <a:fld id="{5B01895A-663C-304C-9311-561B00703130}" type="slidenum">
              <a:rPr lang="en-US" smtClean="0"/>
              <a:pPr/>
              <a:t>13</a:t>
            </a:fld>
            <a:endParaRPr lang="en-US" dirty="0"/>
          </a:p>
        </p:txBody>
      </p:sp>
      <p:sp>
        <p:nvSpPr>
          <p:cNvPr id="4" name="Title 3"/>
          <p:cNvSpPr>
            <a:spLocks noGrp="1"/>
          </p:cNvSpPr>
          <p:nvPr>
            <p:ph type="title"/>
          </p:nvPr>
        </p:nvSpPr>
        <p:spPr/>
        <p:txBody>
          <a:bodyPr/>
          <a:lstStyle/>
          <a:p>
            <a:r>
              <a:rPr lang="en-US" dirty="0" smtClean="0"/>
              <a:t>Stop the Bleeding - Erosion</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25% of the original capacity is gone!</a:t>
            </a:r>
            <a:endParaRPr lang="en-US" dirty="0"/>
          </a:p>
        </p:txBody>
      </p:sp>
      <p:sp>
        <p:nvSpPr>
          <p:cNvPr id="3" name="Slide Number Placeholder 2"/>
          <p:cNvSpPr>
            <a:spLocks noGrp="1"/>
          </p:cNvSpPr>
          <p:nvPr>
            <p:ph type="sldNum" sz="quarter" idx="12"/>
          </p:nvPr>
        </p:nvSpPr>
        <p:spPr/>
        <p:txBody>
          <a:bodyPr/>
          <a:lstStyle/>
          <a:p>
            <a:fld id="{5B01895A-663C-304C-9311-561B00703130}" type="slidenum">
              <a:rPr lang="en-US" smtClean="0"/>
              <a:pPr/>
              <a:t>14</a:t>
            </a:fld>
            <a:endParaRPr lang="en-US" dirty="0"/>
          </a:p>
        </p:txBody>
      </p:sp>
      <p:sp>
        <p:nvSpPr>
          <p:cNvPr id="4" name="Title 3"/>
          <p:cNvSpPr>
            <a:spLocks noGrp="1"/>
          </p:cNvSpPr>
          <p:nvPr>
            <p:ph type="title"/>
          </p:nvPr>
        </p:nvSpPr>
        <p:spPr/>
        <p:txBody>
          <a:bodyPr/>
          <a:lstStyle/>
          <a:p>
            <a:r>
              <a:rPr lang="en-US" dirty="0" smtClean="0"/>
              <a:t>The Elephant Butte Story</a:t>
            </a:r>
            <a:endParaRPr lang="en-US" dirty="0"/>
          </a:p>
        </p:txBody>
      </p:sp>
      <p:pic>
        <p:nvPicPr>
          <p:cNvPr id="5" name="Picture 4"/>
          <p:cNvPicPr>
            <a:picLocks noChangeAspect="1"/>
          </p:cNvPicPr>
          <p:nvPr/>
        </p:nvPicPr>
        <p:blipFill>
          <a:blip r:embed="rId2"/>
          <a:stretch>
            <a:fillRect/>
          </a:stretch>
        </p:blipFill>
        <p:spPr>
          <a:xfrm>
            <a:off x="457200" y="2201816"/>
            <a:ext cx="4545579" cy="33397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1800" dirty="0" smtClean="0"/>
              <a:t>Reservoir storage doesn’t fall below 60,000 acre-feet</a:t>
            </a:r>
          </a:p>
          <a:p>
            <a:endParaRPr lang="en-US" sz="1800" dirty="0" smtClean="0"/>
          </a:p>
          <a:p>
            <a:r>
              <a:rPr lang="en-US" sz="1800" dirty="0" smtClean="0"/>
              <a:t>The reservoir didn’t drop more than 6 inches a day during the spring</a:t>
            </a:r>
          </a:p>
          <a:p>
            <a:pPr>
              <a:buNone/>
            </a:pPr>
            <a:endParaRPr lang="en-US" sz="1800" dirty="0" smtClean="0"/>
          </a:p>
          <a:p>
            <a:r>
              <a:rPr lang="en-US" sz="1800" dirty="0" smtClean="0">
                <a:solidFill>
                  <a:srgbClr val="660066"/>
                </a:solidFill>
              </a:rPr>
              <a:t>Sediments are no longer filling and killing the reservoir</a:t>
            </a:r>
          </a:p>
          <a:p>
            <a:endParaRPr lang="en-US" sz="1800" dirty="0" smtClean="0"/>
          </a:p>
          <a:p>
            <a:r>
              <a:rPr lang="en-US" sz="1800" dirty="0" smtClean="0"/>
              <a:t>Terrestrial vegetation is propagated instead of removed</a:t>
            </a:r>
          </a:p>
          <a:p>
            <a:endParaRPr lang="en-US" sz="1800" dirty="0" smtClean="0"/>
          </a:p>
          <a:p>
            <a:r>
              <a:rPr lang="en-US" sz="1800" dirty="0" smtClean="0">
                <a:solidFill>
                  <a:srgbClr val="660066"/>
                </a:solidFill>
              </a:rPr>
              <a:t>Existing sediments are removed to create and restore habitat</a:t>
            </a:r>
          </a:p>
          <a:p>
            <a:endParaRPr lang="en-US" sz="1800" dirty="0" smtClean="0"/>
          </a:p>
          <a:p>
            <a:r>
              <a:rPr lang="en-US" sz="1800" dirty="0" smtClean="0"/>
              <a:t>There is a prevention and contingency plan for invasive species</a:t>
            </a:r>
          </a:p>
          <a:p>
            <a:endParaRPr lang="en-US" sz="1800" dirty="0" smtClean="0"/>
          </a:p>
          <a:p>
            <a:r>
              <a:rPr lang="en-US" sz="1800" dirty="0" smtClean="0"/>
              <a:t>Recreation was acknowledged by Reclamation as a project objective </a:t>
            </a:r>
          </a:p>
          <a:p>
            <a:endParaRPr lang="en-US" sz="1800" dirty="0" smtClean="0"/>
          </a:p>
          <a:p>
            <a:r>
              <a:rPr lang="en-US" sz="1800" dirty="0" smtClean="0"/>
              <a:t>Upriver ponds are accessible and usable for recreation &amp; rearing fish</a:t>
            </a:r>
          </a:p>
          <a:p>
            <a:endParaRPr lang="en-US" sz="1800" dirty="0" smtClean="0"/>
          </a:p>
          <a:p>
            <a:endParaRPr lang="en-US" sz="1800" dirty="0" smtClean="0"/>
          </a:p>
          <a:p>
            <a:endParaRPr lang="en-US" sz="1800" dirty="0" smtClean="0"/>
          </a:p>
        </p:txBody>
      </p:sp>
      <p:sp>
        <p:nvSpPr>
          <p:cNvPr id="3" name="Slide Number Placeholder 2"/>
          <p:cNvSpPr>
            <a:spLocks noGrp="1"/>
          </p:cNvSpPr>
          <p:nvPr>
            <p:ph type="sldNum" sz="quarter" idx="12"/>
          </p:nvPr>
        </p:nvSpPr>
        <p:spPr/>
        <p:txBody>
          <a:bodyPr/>
          <a:lstStyle/>
          <a:p>
            <a:fld id="{5B01895A-663C-304C-9311-561B00703130}" type="slidenum">
              <a:rPr lang="en-US" smtClean="0"/>
              <a:pPr/>
              <a:t>15</a:t>
            </a:fld>
            <a:endParaRPr lang="en-US" dirty="0"/>
          </a:p>
        </p:txBody>
      </p:sp>
      <p:sp>
        <p:nvSpPr>
          <p:cNvPr id="4" name="Title 3"/>
          <p:cNvSpPr>
            <a:spLocks noGrp="1"/>
          </p:cNvSpPr>
          <p:nvPr>
            <p:ph type="title"/>
          </p:nvPr>
        </p:nvSpPr>
        <p:spPr/>
        <p:txBody>
          <a:bodyPr>
            <a:normAutofit/>
          </a:bodyPr>
          <a:lstStyle/>
          <a:p>
            <a:r>
              <a:rPr lang="en-US" dirty="0" smtClean="0"/>
              <a:t>The Butte would be better if:</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Increased fish disease and mortality</a:t>
            </a:r>
          </a:p>
          <a:p>
            <a:r>
              <a:rPr lang="en-US" dirty="0" smtClean="0"/>
              <a:t>Loss of entire age classes</a:t>
            </a:r>
          </a:p>
          <a:p>
            <a:r>
              <a:rPr lang="en-US" dirty="0" smtClean="0"/>
              <a:t>Kills aquatic vegetation</a:t>
            </a:r>
          </a:p>
          <a:p>
            <a:r>
              <a:rPr lang="en-US" dirty="0" smtClean="0"/>
              <a:t>Disconnects shoreline habitat from water</a:t>
            </a:r>
          </a:p>
          <a:p>
            <a:r>
              <a:rPr lang="en-US" dirty="0" smtClean="0"/>
              <a:t>Interrupts natural vegetation propagation</a:t>
            </a:r>
          </a:p>
          <a:p>
            <a:r>
              <a:rPr lang="en-US" dirty="0" smtClean="0">
                <a:solidFill>
                  <a:srgbClr val="660066"/>
                </a:solidFill>
              </a:rPr>
              <a:t>Increases erosion and sedimentation</a:t>
            </a:r>
          </a:p>
          <a:p>
            <a:r>
              <a:rPr lang="en-US" dirty="0" smtClean="0"/>
              <a:t>Increases turbidity during draw downs</a:t>
            </a:r>
          </a:p>
          <a:p>
            <a:r>
              <a:rPr lang="en-US" dirty="0" smtClean="0"/>
              <a:t>Disrupts benthic process</a:t>
            </a:r>
          </a:p>
          <a:p>
            <a:r>
              <a:rPr lang="en-US" dirty="0" smtClean="0"/>
              <a:t>Reduces spawning success</a:t>
            </a:r>
          </a:p>
          <a:p>
            <a:r>
              <a:rPr lang="en-US" dirty="0" smtClean="0"/>
              <a:t>Increases boating hazards</a:t>
            </a:r>
          </a:p>
          <a:p>
            <a:r>
              <a:rPr lang="en-US" dirty="0" smtClean="0"/>
              <a:t>Increases cost of marina and park operations</a:t>
            </a:r>
          </a:p>
          <a:p>
            <a:endParaRPr lang="en-US" dirty="0" smtClean="0"/>
          </a:p>
          <a:p>
            <a:endParaRPr lang="en-US" dirty="0" smtClean="0"/>
          </a:p>
          <a:p>
            <a:endParaRPr lang="en-US" dirty="0"/>
          </a:p>
        </p:txBody>
      </p:sp>
      <p:sp>
        <p:nvSpPr>
          <p:cNvPr id="3" name="Slide Number Placeholder 2"/>
          <p:cNvSpPr>
            <a:spLocks noGrp="1"/>
          </p:cNvSpPr>
          <p:nvPr>
            <p:ph type="sldNum" sz="quarter" idx="12"/>
          </p:nvPr>
        </p:nvSpPr>
        <p:spPr/>
        <p:txBody>
          <a:bodyPr/>
          <a:lstStyle/>
          <a:p>
            <a:fld id="{5B01895A-663C-304C-9311-561B00703130}" type="slidenum">
              <a:rPr lang="en-US" smtClean="0"/>
              <a:pPr/>
              <a:t>16</a:t>
            </a:fld>
            <a:endParaRPr lang="en-US" dirty="0"/>
          </a:p>
        </p:txBody>
      </p:sp>
      <p:sp>
        <p:nvSpPr>
          <p:cNvPr id="4" name="Title 3"/>
          <p:cNvSpPr>
            <a:spLocks noGrp="1"/>
          </p:cNvSpPr>
          <p:nvPr>
            <p:ph type="title"/>
          </p:nvPr>
        </p:nvSpPr>
        <p:spPr/>
        <p:txBody>
          <a:bodyPr>
            <a:normAutofit fontScale="90000"/>
          </a:bodyPr>
          <a:lstStyle/>
          <a:p>
            <a:r>
              <a:rPr lang="en-US" dirty="0" smtClean="0"/>
              <a:t>Effects of rapid water fluctuations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sz="1800" dirty="0" smtClean="0"/>
              <a:t>2a.  Prepare a 100-year draft sediment management plan for Elephant Butte Reservoir as part of 2020 budget submittal that encompasses the Rio Puerco and Rio Salado watersheds (Congress and Reclamation)</a:t>
            </a:r>
          </a:p>
          <a:p>
            <a:r>
              <a:rPr lang="en-US" sz="1800" dirty="0" smtClean="0"/>
              <a:t>2b. Intensify erosion control measures in the Rio Puerco and Rio Salado watersheds.  Progress has been good by BLM but much more needs to be done to create an entrenchment channel.  (Reclamation, BLM, BIA, USDA/NRCS, State Conservation Districts)  </a:t>
            </a:r>
          </a:p>
          <a:p>
            <a:r>
              <a:rPr lang="en-US" sz="1800" dirty="0" smtClean="0"/>
              <a:t>2c.  Remove at least 6000 acre-feet of sediment from the Elephant Butte full pool annually in a sedimentation pilot project (Reclamation)</a:t>
            </a:r>
          </a:p>
          <a:p>
            <a:r>
              <a:rPr lang="en-US" sz="1800" dirty="0" smtClean="0"/>
              <a:t>2d. Build check dams in arroyos on the west side of the reservoir to protect roads and reduce sedimentation in park areas (BLM)</a:t>
            </a:r>
          </a:p>
          <a:p>
            <a:r>
              <a:rPr lang="en-US" sz="1800" dirty="0" smtClean="0"/>
              <a:t>2e. Build check dams or bypass channels to protect the Caballo dam operations (Reclamation, BLM)</a:t>
            </a:r>
          </a:p>
          <a:p>
            <a:r>
              <a:rPr lang="en-US" sz="1800" dirty="0" smtClean="0"/>
              <a:t>2f. Expedite restoration of native grasslands on adjacent BLM lands (BLM)</a:t>
            </a:r>
          </a:p>
          <a:p>
            <a:r>
              <a:rPr lang="en-US" sz="1800" dirty="0" smtClean="0"/>
              <a:t>2g. Encourage using native vegetation to stabilize existing sediment and prevent further arroyo and bank erosion within the full pool (Reclamation)</a:t>
            </a:r>
          </a:p>
          <a:p>
            <a:r>
              <a:rPr lang="en-US" sz="1800" dirty="0" smtClean="0"/>
              <a:t>2h. Incentive private ranchers and farmers to control erosion by reducing or eliminating matching requirements for erosion control projects (USDA)</a:t>
            </a:r>
          </a:p>
          <a:p>
            <a:r>
              <a:rPr lang="en-US" sz="1800" dirty="0" smtClean="0"/>
              <a:t>2i.  Establish water quality standards (turbidity) for in-flow and upper reservoir storage conditions (Reclamation and State)</a:t>
            </a:r>
          </a:p>
          <a:p>
            <a:endParaRPr lang="en-US" sz="1800" dirty="0" smtClean="0"/>
          </a:p>
          <a:p>
            <a:endParaRPr lang="en-US" sz="1800" dirty="0" smtClean="0"/>
          </a:p>
          <a:p>
            <a:endParaRPr lang="en-US" sz="1800" dirty="0"/>
          </a:p>
        </p:txBody>
      </p:sp>
      <p:sp>
        <p:nvSpPr>
          <p:cNvPr id="3" name="Slide Number Placeholder 2"/>
          <p:cNvSpPr>
            <a:spLocks noGrp="1"/>
          </p:cNvSpPr>
          <p:nvPr>
            <p:ph type="sldNum" sz="quarter" idx="12"/>
          </p:nvPr>
        </p:nvSpPr>
        <p:spPr/>
        <p:txBody>
          <a:bodyPr/>
          <a:lstStyle/>
          <a:p>
            <a:fld id="{5B01895A-663C-304C-9311-561B00703130}" type="slidenum">
              <a:rPr lang="en-US" smtClean="0"/>
              <a:pPr/>
              <a:t>17</a:t>
            </a:fld>
            <a:endParaRPr lang="en-US" dirty="0"/>
          </a:p>
        </p:txBody>
      </p:sp>
      <p:sp>
        <p:nvSpPr>
          <p:cNvPr id="4" name="Title 3"/>
          <p:cNvSpPr>
            <a:spLocks noGrp="1"/>
          </p:cNvSpPr>
          <p:nvPr>
            <p:ph type="title"/>
          </p:nvPr>
        </p:nvSpPr>
        <p:spPr/>
        <p:txBody>
          <a:bodyPr>
            <a:normAutofit fontScale="90000"/>
          </a:bodyPr>
          <a:lstStyle/>
          <a:p>
            <a:r>
              <a:rPr lang="en-US" sz="3200" dirty="0" smtClean="0"/>
              <a:t>Priority 2. Stop/reverse Sedimentation</a:t>
            </a:r>
            <a:br>
              <a:rPr lang="en-US" sz="3200" dirty="0" smtClean="0"/>
            </a:br>
            <a:r>
              <a:rPr lang="en-US" sz="3200" dirty="0" smtClean="0"/>
              <a:t>(or there won’t be a reservoir in 100 years)</a:t>
            </a:r>
            <a:endParaRPr 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Over half of the load can be silt</a:t>
            </a:r>
            <a:endParaRPr lang="en-US" dirty="0"/>
          </a:p>
        </p:txBody>
      </p:sp>
      <p:sp>
        <p:nvSpPr>
          <p:cNvPr id="3" name="Slide Number Placeholder 2"/>
          <p:cNvSpPr>
            <a:spLocks noGrp="1"/>
          </p:cNvSpPr>
          <p:nvPr>
            <p:ph type="sldNum" sz="quarter" idx="12"/>
          </p:nvPr>
        </p:nvSpPr>
        <p:spPr/>
        <p:txBody>
          <a:bodyPr/>
          <a:lstStyle/>
          <a:p>
            <a:fld id="{5B01895A-663C-304C-9311-561B00703130}" type="slidenum">
              <a:rPr lang="en-US" smtClean="0"/>
              <a:pPr/>
              <a:t>18</a:t>
            </a:fld>
            <a:endParaRPr lang="en-US" dirty="0"/>
          </a:p>
        </p:txBody>
      </p:sp>
      <p:sp>
        <p:nvSpPr>
          <p:cNvPr id="4" name="Title 3"/>
          <p:cNvSpPr>
            <a:spLocks noGrp="1"/>
          </p:cNvSpPr>
          <p:nvPr>
            <p:ph type="title"/>
          </p:nvPr>
        </p:nvSpPr>
        <p:spPr/>
        <p:txBody>
          <a:bodyPr/>
          <a:lstStyle/>
          <a:p>
            <a:r>
              <a:rPr lang="en-US" dirty="0" smtClean="0"/>
              <a:t>Rio Puerco Mud</a:t>
            </a:r>
            <a:endParaRPr lang="en-US" dirty="0"/>
          </a:p>
        </p:txBody>
      </p:sp>
      <p:pic>
        <p:nvPicPr>
          <p:cNvPr id="5" name="Picture 4"/>
          <p:cNvPicPr>
            <a:picLocks noChangeAspect="1"/>
          </p:cNvPicPr>
          <p:nvPr/>
        </p:nvPicPr>
        <p:blipFill>
          <a:blip r:embed="rId2"/>
          <a:stretch>
            <a:fillRect/>
          </a:stretch>
        </p:blipFill>
        <p:spPr>
          <a:xfrm>
            <a:off x="1029276" y="1933600"/>
            <a:ext cx="3746876" cy="1649302"/>
          </a:xfrm>
          <a:prstGeom prst="rect">
            <a:avLst/>
          </a:prstGeom>
        </p:spPr>
      </p:pic>
      <p:pic>
        <p:nvPicPr>
          <p:cNvPr id="6" name="Picture 5"/>
          <p:cNvPicPr>
            <a:picLocks noChangeAspect="1"/>
          </p:cNvPicPr>
          <p:nvPr/>
        </p:nvPicPr>
        <p:blipFill>
          <a:blip r:embed="rId3"/>
          <a:stretch>
            <a:fillRect/>
          </a:stretch>
        </p:blipFill>
        <p:spPr>
          <a:xfrm>
            <a:off x="5731977" y="2655458"/>
            <a:ext cx="2915295" cy="3887059"/>
          </a:xfrm>
          <a:prstGeom prst="rect">
            <a:avLst/>
          </a:prstGeom>
        </p:spPr>
      </p:pic>
      <p:pic>
        <p:nvPicPr>
          <p:cNvPr id="7" name="Picture 6"/>
          <p:cNvPicPr>
            <a:picLocks noChangeAspect="1"/>
          </p:cNvPicPr>
          <p:nvPr/>
        </p:nvPicPr>
        <p:blipFill>
          <a:blip r:embed="rId4"/>
          <a:stretch>
            <a:fillRect/>
          </a:stretch>
        </p:blipFill>
        <p:spPr>
          <a:xfrm>
            <a:off x="7039345" y="608464"/>
            <a:ext cx="1213760" cy="1618347"/>
          </a:xfrm>
          <a:prstGeom prst="rect">
            <a:avLst/>
          </a:prstGeom>
        </p:spPr>
      </p:pic>
      <p:pic>
        <p:nvPicPr>
          <p:cNvPr id="8" name="Picture 7"/>
          <p:cNvPicPr>
            <a:picLocks noChangeAspect="1"/>
          </p:cNvPicPr>
          <p:nvPr/>
        </p:nvPicPr>
        <p:blipFill>
          <a:blip r:embed="rId5"/>
          <a:stretch>
            <a:fillRect/>
          </a:stretch>
        </p:blipFill>
        <p:spPr>
          <a:xfrm>
            <a:off x="457200" y="3582902"/>
            <a:ext cx="4782359" cy="282504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01895A-663C-304C-9311-561B00703130}" type="slidenum">
              <a:rPr lang="en-US" smtClean="0"/>
              <a:pPr/>
              <a:t>19</a:t>
            </a:fld>
            <a:endParaRPr lang="en-US" dirty="0"/>
          </a:p>
        </p:txBody>
      </p:sp>
      <p:sp>
        <p:nvSpPr>
          <p:cNvPr id="4" name="Title 3"/>
          <p:cNvSpPr>
            <a:spLocks noGrp="1"/>
          </p:cNvSpPr>
          <p:nvPr>
            <p:ph type="title"/>
          </p:nvPr>
        </p:nvSpPr>
        <p:spPr/>
        <p:txBody>
          <a:bodyPr>
            <a:normAutofit fontScale="90000"/>
          </a:bodyPr>
          <a:lstStyle/>
          <a:p>
            <a:r>
              <a:rPr lang="en-US" dirty="0" smtClean="0"/>
              <a:t>Rio Puerco Watershed Protection</a:t>
            </a:r>
            <a:endParaRPr lang="en-US" dirty="0"/>
          </a:p>
        </p:txBody>
      </p:sp>
      <p:pic>
        <p:nvPicPr>
          <p:cNvPr id="5" name="Picture 4"/>
          <p:cNvPicPr>
            <a:picLocks noChangeAspect="1"/>
          </p:cNvPicPr>
          <p:nvPr/>
        </p:nvPicPr>
        <p:blipFill>
          <a:blip r:embed="rId3"/>
          <a:stretch>
            <a:fillRect/>
          </a:stretch>
        </p:blipFill>
        <p:spPr>
          <a:xfrm>
            <a:off x="4730129" y="1170243"/>
            <a:ext cx="3668022" cy="3791238"/>
          </a:xfrm>
          <a:prstGeom prst="rect">
            <a:avLst/>
          </a:prstGeom>
        </p:spPr>
      </p:pic>
      <p:pic>
        <p:nvPicPr>
          <p:cNvPr id="6" name="Picture 5" descr="Rio Puerco draw reduced mm55.jpg"/>
          <p:cNvPicPr>
            <a:picLocks noChangeAspect="1"/>
          </p:cNvPicPr>
          <p:nvPr/>
        </p:nvPicPr>
        <p:blipFill>
          <a:blip r:embed="rId4"/>
          <a:stretch>
            <a:fillRect/>
          </a:stretch>
        </p:blipFill>
        <p:spPr>
          <a:xfrm>
            <a:off x="1100476" y="4503939"/>
            <a:ext cx="2538673" cy="1904005"/>
          </a:xfrm>
          <a:prstGeom prst="rect">
            <a:avLst/>
          </a:prstGeom>
        </p:spPr>
      </p:pic>
      <p:pic>
        <p:nvPicPr>
          <p:cNvPr id="7" name="Picture 6" descr="Rio Puerco erosion reduced 55.jpg"/>
          <p:cNvPicPr>
            <a:picLocks noChangeAspect="1"/>
          </p:cNvPicPr>
          <p:nvPr/>
        </p:nvPicPr>
        <p:blipFill>
          <a:blip r:embed="rId5"/>
          <a:stretch>
            <a:fillRect/>
          </a:stretch>
        </p:blipFill>
        <p:spPr>
          <a:xfrm>
            <a:off x="670482" y="1417638"/>
            <a:ext cx="3867301" cy="2899480"/>
          </a:xfrm>
          <a:prstGeom prst="rect">
            <a:avLst/>
          </a:prstGeom>
        </p:spPr>
      </p:pic>
      <p:sp>
        <p:nvSpPr>
          <p:cNvPr id="8" name="TextBox 7"/>
          <p:cNvSpPr txBox="1"/>
          <p:nvPr/>
        </p:nvSpPr>
        <p:spPr>
          <a:xfrm>
            <a:off x="3948666" y="4961481"/>
            <a:ext cx="4449485" cy="2031325"/>
          </a:xfrm>
          <a:prstGeom prst="rect">
            <a:avLst/>
          </a:prstGeom>
          <a:noFill/>
        </p:spPr>
        <p:txBody>
          <a:bodyPr wrap="square" rtlCol="0">
            <a:spAutoFit/>
          </a:bodyPr>
          <a:lstStyle/>
          <a:p>
            <a:r>
              <a:rPr lang="en-US" dirty="0" smtClean="0"/>
              <a:t>Challenges:</a:t>
            </a:r>
          </a:p>
          <a:p>
            <a:r>
              <a:rPr lang="en-US" dirty="0" smtClean="0"/>
              <a:t>Huge landscape – huge job</a:t>
            </a:r>
          </a:p>
          <a:p>
            <a:r>
              <a:rPr lang="en-US" dirty="0" smtClean="0"/>
              <a:t>Unjustifiable cost/benefit ratio for managers/owners (no big picture)</a:t>
            </a:r>
          </a:p>
          <a:p>
            <a:r>
              <a:rPr lang="en-US" dirty="0" smtClean="0"/>
              <a:t>Multiple owners</a:t>
            </a:r>
          </a:p>
          <a:p>
            <a:r>
              <a:rPr lang="en-US" dirty="0" smtClean="0"/>
              <a:t>Environmental hurdles</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350730" cy="4645825"/>
          </a:xfrm>
        </p:spPr>
        <p:txBody>
          <a:bodyPr/>
          <a:lstStyle/>
          <a:p>
            <a:endParaRPr lang="en-US" dirty="0" smtClean="0"/>
          </a:p>
          <a:p>
            <a:pPr>
              <a:buNone/>
            </a:pPr>
            <a:r>
              <a:rPr lang="en-US" i="1" dirty="0" smtClean="0"/>
              <a:t>“Whereas the twentieth century focused on the construction of new dams, the twenty-first century will necessarily focus on combating sedimentation to extend the life of existing infrastructure.  This task will be greatly facilitated if we start today”</a:t>
            </a:r>
          </a:p>
          <a:p>
            <a:pPr>
              <a:buNone/>
            </a:pPr>
            <a:endParaRPr lang="en-US" i="1" dirty="0" smtClean="0"/>
          </a:p>
          <a:p>
            <a:pPr>
              <a:buNone/>
            </a:pPr>
            <a:r>
              <a:rPr lang="en-US" i="1" dirty="0" smtClean="0"/>
              <a:t>  ( </a:t>
            </a:r>
            <a:r>
              <a:rPr lang="en-US" dirty="0" smtClean="0"/>
              <a:t>Morris &amp; Fan, 1998) </a:t>
            </a:r>
            <a:r>
              <a:rPr lang="en-US" i="1" dirty="0" smtClean="0"/>
              <a:t> </a:t>
            </a:r>
            <a:endParaRPr lang="en-US" dirty="0"/>
          </a:p>
        </p:txBody>
      </p:sp>
      <p:sp>
        <p:nvSpPr>
          <p:cNvPr id="3" name="Slide Number Placeholder 2"/>
          <p:cNvSpPr>
            <a:spLocks noGrp="1"/>
          </p:cNvSpPr>
          <p:nvPr>
            <p:ph type="sldNum" sz="quarter" idx="12"/>
          </p:nvPr>
        </p:nvSpPr>
        <p:spPr/>
        <p:txBody>
          <a:bodyPr/>
          <a:lstStyle/>
          <a:p>
            <a:fld id="{5B01895A-663C-304C-9311-561B00703130}" type="slidenum">
              <a:rPr lang="en-US" smtClean="0"/>
              <a:pPr/>
              <a:t>2</a:t>
            </a:fld>
            <a:endParaRPr lang="en-US" dirty="0"/>
          </a:p>
        </p:txBody>
      </p:sp>
      <p:sp>
        <p:nvSpPr>
          <p:cNvPr id="4" name="Title 3"/>
          <p:cNvSpPr>
            <a:spLocks noGrp="1"/>
          </p:cNvSpPr>
          <p:nvPr>
            <p:ph type="title"/>
          </p:nvPr>
        </p:nvSpPr>
        <p:spPr/>
        <p:txBody>
          <a:bodyPr/>
          <a:lstStyle/>
          <a:p>
            <a:r>
              <a:rPr lang="en-US" dirty="0" smtClean="0"/>
              <a:t>Here we are!</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01895A-663C-304C-9311-561B00703130}" type="slidenum">
              <a:rPr lang="en-US" smtClean="0"/>
              <a:pPr/>
              <a:t>20</a:t>
            </a:fld>
            <a:endParaRPr lang="en-US" dirty="0"/>
          </a:p>
        </p:txBody>
      </p:sp>
      <p:sp>
        <p:nvSpPr>
          <p:cNvPr id="4" name="Title 3"/>
          <p:cNvSpPr>
            <a:spLocks noGrp="1"/>
          </p:cNvSpPr>
          <p:nvPr>
            <p:ph type="title"/>
          </p:nvPr>
        </p:nvSpPr>
        <p:spPr/>
        <p:txBody>
          <a:bodyPr>
            <a:normAutofit/>
          </a:bodyPr>
          <a:lstStyle/>
          <a:p>
            <a:r>
              <a:rPr lang="en-US" sz="2800" dirty="0" smtClean="0"/>
              <a:t>One-Rock dams and Other solutions </a:t>
            </a:r>
            <a:endParaRPr lang="en-US" sz="2800" dirty="0"/>
          </a:p>
        </p:txBody>
      </p:sp>
      <p:pic>
        <p:nvPicPr>
          <p:cNvPr id="5" name="Picture 4"/>
          <p:cNvPicPr>
            <a:picLocks noChangeAspect="1"/>
          </p:cNvPicPr>
          <p:nvPr/>
        </p:nvPicPr>
        <p:blipFill>
          <a:blip r:embed="rId3"/>
          <a:stretch>
            <a:fillRect/>
          </a:stretch>
        </p:blipFill>
        <p:spPr>
          <a:xfrm>
            <a:off x="227076" y="1728263"/>
            <a:ext cx="3513964" cy="3622468"/>
          </a:xfrm>
          <a:prstGeom prst="rect">
            <a:avLst/>
          </a:prstGeom>
        </p:spPr>
      </p:pic>
      <p:pic>
        <p:nvPicPr>
          <p:cNvPr id="6" name="Picture 5"/>
          <p:cNvPicPr>
            <a:picLocks noChangeAspect="1"/>
          </p:cNvPicPr>
          <p:nvPr/>
        </p:nvPicPr>
        <p:blipFill>
          <a:blip r:embed="rId4"/>
          <a:stretch>
            <a:fillRect/>
          </a:stretch>
        </p:blipFill>
        <p:spPr>
          <a:xfrm>
            <a:off x="6127292" y="3779798"/>
            <a:ext cx="2135840" cy="2993271"/>
          </a:xfrm>
          <a:prstGeom prst="rect">
            <a:avLst/>
          </a:prstGeom>
        </p:spPr>
      </p:pic>
      <p:pic>
        <p:nvPicPr>
          <p:cNvPr id="7" name="Picture 6"/>
          <p:cNvPicPr>
            <a:picLocks noChangeAspect="1"/>
          </p:cNvPicPr>
          <p:nvPr/>
        </p:nvPicPr>
        <p:blipFill>
          <a:blip r:embed="rId5"/>
          <a:stretch>
            <a:fillRect/>
          </a:stretch>
        </p:blipFill>
        <p:spPr>
          <a:xfrm>
            <a:off x="3741040" y="3758548"/>
            <a:ext cx="2174916" cy="3014521"/>
          </a:xfrm>
          <a:prstGeom prst="rect">
            <a:avLst/>
          </a:prstGeom>
        </p:spPr>
      </p:pic>
      <p:pic>
        <p:nvPicPr>
          <p:cNvPr id="8" name="Picture 7"/>
          <p:cNvPicPr>
            <a:picLocks noChangeAspect="1"/>
          </p:cNvPicPr>
          <p:nvPr/>
        </p:nvPicPr>
        <p:blipFill>
          <a:blip r:embed="rId6"/>
          <a:stretch>
            <a:fillRect/>
          </a:stretch>
        </p:blipFill>
        <p:spPr>
          <a:xfrm>
            <a:off x="3741040" y="1213648"/>
            <a:ext cx="4125954" cy="232584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Spread the word about the whitepaper</a:t>
            </a:r>
          </a:p>
          <a:p>
            <a:r>
              <a:rPr lang="en-US" dirty="0" smtClean="0"/>
              <a:t>Demand plans for reservoirs in your area</a:t>
            </a:r>
          </a:p>
          <a:p>
            <a:r>
              <a:rPr lang="en-US" dirty="0" smtClean="0"/>
              <a:t>Think watersheds, not just reservoirs</a:t>
            </a:r>
          </a:p>
          <a:p>
            <a:r>
              <a:rPr lang="en-US" dirty="0" smtClean="0"/>
              <a:t>Embrace and encourage watershed efforts</a:t>
            </a:r>
          </a:p>
          <a:p>
            <a:pPr lvl="1"/>
            <a:r>
              <a:rPr lang="en-US" dirty="0" smtClean="0"/>
              <a:t>Sage Grouse Initiatives</a:t>
            </a:r>
          </a:p>
          <a:p>
            <a:pPr lvl="1"/>
            <a:r>
              <a:rPr lang="en-US" dirty="0" smtClean="0"/>
              <a:t>Wildlife Corridors</a:t>
            </a:r>
          </a:p>
          <a:p>
            <a:pPr lvl="1"/>
            <a:r>
              <a:rPr lang="en-US" dirty="0" smtClean="0"/>
              <a:t>Other ESA interests</a:t>
            </a:r>
          </a:p>
          <a:p>
            <a:r>
              <a:rPr lang="en-US" dirty="0" smtClean="0"/>
              <a:t>Know your reservoir’s sediment survey (s)</a:t>
            </a:r>
            <a:endParaRPr lang="en-US" dirty="0"/>
          </a:p>
        </p:txBody>
      </p:sp>
      <p:sp>
        <p:nvSpPr>
          <p:cNvPr id="3" name="Slide Number Placeholder 2"/>
          <p:cNvSpPr>
            <a:spLocks noGrp="1"/>
          </p:cNvSpPr>
          <p:nvPr>
            <p:ph type="sldNum" sz="quarter" idx="12"/>
          </p:nvPr>
        </p:nvSpPr>
        <p:spPr/>
        <p:txBody>
          <a:bodyPr/>
          <a:lstStyle/>
          <a:p>
            <a:fld id="{5B01895A-663C-304C-9311-561B00703130}" type="slidenum">
              <a:rPr lang="en-US" smtClean="0"/>
              <a:pPr/>
              <a:t>21</a:t>
            </a:fld>
            <a:endParaRPr lang="en-US" dirty="0"/>
          </a:p>
        </p:txBody>
      </p:sp>
      <p:sp>
        <p:nvSpPr>
          <p:cNvPr id="4" name="Title 3"/>
          <p:cNvSpPr>
            <a:spLocks noGrp="1"/>
          </p:cNvSpPr>
          <p:nvPr>
            <p:ph type="title"/>
          </p:nvPr>
        </p:nvSpPr>
        <p:spPr/>
        <p:txBody>
          <a:bodyPr/>
          <a:lstStyle/>
          <a:p>
            <a:r>
              <a:rPr lang="en-US" dirty="0" smtClean="0"/>
              <a:t>Conclusion</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01895A-663C-304C-9311-561B00703130}" type="slidenum">
              <a:rPr lang="en-US" smtClean="0"/>
              <a:pPr/>
              <a:t>3</a:t>
            </a:fld>
            <a:endParaRPr lang="en-US" dirty="0"/>
          </a:p>
        </p:txBody>
      </p:sp>
      <p:pic>
        <p:nvPicPr>
          <p:cNvPr id="5" name="Picture 4"/>
          <p:cNvPicPr>
            <a:picLocks noChangeAspect="1"/>
          </p:cNvPicPr>
          <p:nvPr/>
        </p:nvPicPr>
        <p:blipFill>
          <a:blip r:embed="rId3"/>
          <a:stretch>
            <a:fillRect/>
          </a:stretch>
        </p:blipFill>
        <p:spPr>
          <a:xfrm>
            <a:off x="1063955" y="349627"/>
            <a:ext cx="6510297" cy="5629090"/>
          </a:xfrm>
          <a:prstGeom prst="rect">
            <a:avLst/>
          </a:prstGeom>
        </p:spPr>
      </p:pic>
      <p:sp>
        <p:nvSpPr>
          <p:cNvPr id="4" name="TextBox 3"/>
          <p:cNvSpPr txBox="1"/>
          <p:nvPr/>
        </p:nvSpPr>
        <p:spPr>
          <a:xfrm>
            <a:off x="1525718" y="5978717"/>
            <a:ext cx="6630688" cy="369332"/>
          </a:xfrm>
          <a:prstGeom prst="rect">
            <a:avLst/>
          </a:prstGeom>
          <a:noFill/>
        </p:spPr>
        <p:txBody>
          <a:bodyPr wrap="square" rtlCol="0">
            <a:spAutoFit/>
          </a:bodyPr>
          <a:lstStyle/>
          <a:p>
            <a:r>
              <a:rPr lang="en-US" sz="900" dirty="0" smtClean="0">
                <a:hlinkClick r:id="rId4"/>
              </a:rPr>
              <a:t>https://woolpert.com/wp-content/uploads/2019/08/National-Res-Sed-White-Paper-2019-06-21.pdf</a:t>
            </a:r>
            <a:endParaRPr lang="en-US" sz="900" dirty="0" smtClean="0"/>
          </a:p>
          <a:p>
            <a:endParaRPr lang="en-US" sz="900" dirty="0" smtClean="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01895A-663C-304C-9311-561B00703130}" type="slidenum">
              <a:rPr lang="en-US" smtClean="0"/>
              <a:pPr/>
              <a:t>4</a:t>
            </a:fld>
            <a:endParaRPr lang="en-US" dirty="0"/>
          </a:p>
        </p:txBody>
      </p:sp>
      <p:sp>
        <p:nvSpPr>
          <p:cNvPr id="4" name="Title 3"/>
          <p:cNvSpPr>
            <a:spLocks noGrp="1"/>
          </p:cNvSpPr>
          <p:nvPr>
            <p:ph type="title"/>
          </p:nvPr>
        </p:nvSpPr>
        <p:spPr/>
        <p:txBody>
          <a:bodyPr/>
          <a:lstStyle/>
          <a:p>
            <a:r>
              <a:rPr lang="en-US" dirty="0" smtClean="0"/>
              <a:t>Collaborative Effort</a:t>
            </a:r>
            <a:endParaRPr lang="en-US" dirty="0"/>
          </a:p>
        </p:txBody>
      </p:sp>
      <p:pic>
        <p:nvPicPr>
          <p:cNvPr id="5" name="Picture 4"/>
          <p:cNvPicPr>
            <a:picLocks noChangeAspect="1"/>
          </p:cNvPicPr>
          <p:nvPr/>
        </p:nvPicPr>
        <p:blipFill>
          <a:blip r:embed="rId2"/>
          <a:stretch>
            <a:fillRect/>
          </a:stretch>
        </p:blipFill>
        <p:spPr>
          <a:xfrm>
            <a:off x="1466419" y="1417638"/>
            <a:ext cx="5666269" cy="47230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B01895A-663C-304C-9311-561B00703130}" type="slidenum">
              <a:rPr lang="en-US" smtClean="0"/>
              <a:pPr/>
              <a:t>5</a:t>
            </a:fld>
            <a:endParaRPr lang="en-US" dirty="0"/>
          </a:p>
        </p:txBody>
      </p:sp>
      <p:sp>
        <p:nvSpPr>
          <p:cNvPr id="4" name="Title 3"/>
          <p:cNvSpPr>
            <a:spLocks noGrp="1"/>
          </p:cNvSpPr>
          <p:nvPr>
            <p:ph type="title"/>
          </p:nvPr>
        </p:nvSpPr>
        <p:spPr/>
        <p:txBody>
          <a:bodyPr>
            <a:normAutofit fontScale="90000"/>
          </a:bodyPr>
          <a:lstStyle/>
          <a:p>
            <a:r>
              <a:rPr lang="en-US" dirty="0" smtClean="0"/>
              <a:t>Too Late for Some NM Reservoirs?</a:t>
            </a:r>
            <a:endParaRPr lang="en-US" dirty="0"/>
          </a:p>
        </p:txBody>
      </p:sp>
      <p:pic>
        <p:nvPicPr>
          <p:cNvPr id="7" name="Picture 6" descr="Sumner Capture 1.jpg"/>
          <p:cNvPicPr>
            <a:picLocks noChangeAspect="1"/>
          </p:cNvPicPr>
          <p:nvPr/>
        </p:nvPicPr>
        <p:blipFill>
          <a:blip r:embed="rId3"/>
          <a:stretch>
            <a:fillRect/>
          </a:stretch>
        </p:blipFill>
        <p:spPr>
          <a:xfrm>
            <a:off x="990600" y="1417639"/>
            <a:ext cx="7162800" cy="44868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62757"/>
            <a:ext cx="8229600" cy="2235288"/>
          </a:xfrm>
        </p:spPr>
        <p:txBody>
          <a:bodyPr>
            <a:normAutofit/>
          </a:bodyPr>
          <a:lstStyle/>
          <a:p>
            <a:endParaRPr lang="en-US" dirty="0" smtClean="0"/>
          </a:p>
          <a:p>
            <a:r>
              <a:rPr lang="en-US" dirty="0" smtClean="0"/>
              <a:t>“long-term sediment management strategies to preserve the benefits of the nation’s reservoirs for our own children and future generations” </a:t>
            </a:r>
          </a:p>
        </p:txBody>
      </p:sp>
      <p:sp>
        <p:nvSpPr>
          <p:cNvPr id="3" name="Slide Number Placeholder 2"/>
          <p:cNvSpPr>
            <a:spLocks noGrp="1"/>
          </p:cNvSpPr>
          <p:nvPr>
            <p:ph type="sldNum" sz="quarter" idx="12"/>
          </p:nvPr>
        </p:nvSpPr>
        <p:spPr/>
        <p:txBody>
          <a:bodyPr/>
          <a:lstStyle/>
          <a:p>
            <a:fld id="{5B01895A-663C-304C-9311-561B00703130}" type="slidenum">
              <a:rPr lang="en-US" smtClean="0"/>
              <a:pPr/>
              <a:t>6</a:t>
            </a:fld>
            <a:endParaRPr lang="en-US" dirty="0"/>
          </a:p>
        </p:txBody>
      </p:sp>
      <p:sp>
        <p:nvSpPr>
          <p:cNvPr id="4" name="Title 3"/>
          <p:cNvSpPr>
            <a:spLocks noGrp="1"/>
          </p:cNvSpPr>
          <p:nvPr>
            <p:ph type="title"/>
          </p:nvPr>
        </p:nvSpPr>
        <p:spPr/>
        <p:txBody>
          <a:bodyPr/>
          <a:lstStyle/>
          <a:p>
            <a:r>
              <a:rPr lang="en-US" dirty="0" smtClean="0"/>
              <a:t>Whitepaper Goal</a:t>
            </a:r>
            <a:endParaRPr lang="en-US" dirty="0"/>
          </a:p>
        </p:txBody>
      </p:sp>
      <p:pic>
        <p:nvPicPr>
          <p:cNvPr id="7" name="Picture 6"/>
          <p:cNvPicPr>
            <a:picLocks noChangeAspect="1"/>
          </p:cNvPicPr>
          <p:nvPr/>
        </p:nvPicPr>
        <p:blipFill>
          <a:blip r:embed="rId3"/>
          <a:stretch>
            <a:fillRect/>
          </a:stretch>
        </p:blipFill>
        <p:spPr>
          <a:xfrm>
            <a:off x="4378696" y="3078432"/>
            <a:ext cx="4000500" cy="3009900"/>
          </a:xfrm>
          <a:prstGeom prst="rect">
            <a:avLst/>
          </a:prstGeom>
        </p:spPr>
      </p:pic>
      <p:pic>
        <p:nvPicPr>
          <p:cNvPr id="8" name="Picture 7"/>
          <p:cNvPicPr>
            <a:picLocks noChangeAspect="1"/>
          </p:cNvPicPr>
          <p:nvPr/>
        </p:nvPicPr>
        <p:blipFill>
          <a:blip r:embed="rId4"/>
          <a:stretch>
            <a:fillRect/>
          </a:stretch>
        </p:blipFill>
        <p:spPr>
          <a:xfrm>
            <a:off x="457200" y="3625078"/>
            <a:ext cx="3921496" cy="246325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endParaRPr lang="en-US" dirty="0" smtClean="0"/>
          </a:p>
          <a:p>
            <a:r>
              <a:rPr lang="en-US" dirty="0" smtClean="0"/>
              <a:t>Environmental impacts (fish and birds hit hardest) </a:t>
            </a:r>
          </a:p>
          <a:p>
            <a:r>
              <a:rPr lang="en-US" dirty="0" smtClean="0"/>
              <a:t>Reduction in storage volume</a:t>
            </a:r>
          </a:p>
          <a:p>
            <a:r>
              <a:rPr lang="en-US" dirty="0" smtClean="0"/>
              <a:t>Reduction of reliable water supply</a:t>
            </a:r>
          </a:p>
          <a:p>
            <a:r>
              <a:rPr lang="en-US" dirty="0" smtClean="0"/>
              <a:t>Burial of dam outlets and water intakes</a:t>
            </a:r>
          </a:p>
          <a:p>
            <a:r>
              <a:rPr lang="en-US" dirty="0" smtClean="0"/>
              <a:t>Reduced power production  (turbine erosion and blockage)</a:t>
            </a:r>
          </a:p>
          <a:p>
            <a:r>
              <a:rPr lang="en-US" dirty="0" smtClean="0"/>
              <a:t>Burial of boat ramps and marinas</a:t>
            </a:r>
          </a:p>
          <a:p>
            <a:r>
              <a:rPr lang="en-US" dirty="0" smtClean="0"/>
              <a:t>Impaired navigation (rescue costs)</a:t>
            </a:r>
          </a:p>
          <a:p>
            <a:r>
              <a:rPr lang="en-US" dirty="0" smtClean="0"/>
              <a:t>Increase in evaporation (Surface area : Volume ratio)</a:t>
            </a:r>
          </a:p>
          <a:p>
            <a:r>
              <a:rPr lang="en-US" dirty="0" smtClean="0"/>
              <a:t>Reduction of useable surface area for recreation</a:t>
            </a:r>
          </a:p>
          <a:p>
            <a:r>
              <a:rPr lang="en-US" dirty="0" smtClean="0"/>
              <a:t>Increase in upstream flood levels</a:t>
            </a:r>
          </a:p>
          <a:p>
            <a:r>
              <a:rPr lang="en-US" dirty="0" smtClean="0"/>
              <a:t>Loss of flood control capabilities</a:t>
            </a:r>
          </a:p>
          <a:p>
            <a:r>
              <a:rPr lang="en-US" dirty="0" smtClean="0"/>
              <a:t>Long term costs of Dam maintenance or removal</a:t>
            </a:r>
          </a:p>
          <a:p>
            <a:endParaRPr lang="en-US" dirty="0" smtClean="0"/>
          </a:p>
          <a:p>
            <a:pPr>
              <a:buNone/>
            </a:pPr>
            <a:r>
              <a:rPr lang="en-US" dirty="0" smtClean="0"/>
              <a:t> </a:t>
            </a:r>
            <a:endParaRPr lang="en-US" dirty="0"/>
          </a:p>
        </p:txBody>
      </p:sp>
      <p:sp>
        <p:nvSpPr>
          <p:cNvPr id="3" name="Slide Number Placeholder 2"/>
          <p:cNvSpPr>
            <a:spLocks noGrp="1"/>
          </p:cNvSpPr>
          <p:nvPr>
            <p:ph type="sldNum" sz="quarter" idx="12"/>
          </p:nvPr>
        </p:nvSpPr>
        <p:spPr/>
        <p:txBody>
          <a:bodyPr/>
          <a:lstStyle/>
          <a:p>
            <a:fld id="{5B01895A-663C-304C-9311-561B00703130}" type="slidenum">
              <a:rPr lang="en-US" smtClean="0"/>
              <a:pPr/>
              <a:t>7</a:t>
            </a:fld>
            <a:endParaRPr lang="en-US" dirty="0"/>
          </a:p>
        </p:txBody>
      </p:sp>
      <p:sp>
        <p:nvSpPr>
          <p:cNvPr id="4" name="Title 3"/>
          <p:cNvSpPr>
            <a:spLocks noGrp="1"/>
          </p:cNvSpPr>
          <p:nvPr>
            <p:ph type="title"/>
          </p:nvPr>
        </p:nvSpPr>
        <p:spPr/>
        <p:txBody>
          <a:bodyPr/>
          <a:lstStyle/>
          <a:p>
            <a:r>
              <a:rPr lang="en-US" dirty="0" smtClean="0"/>
              <a:t>Impacts of Sedimentation</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Dams: Manmade aggregate sorting and storage structure</a:t>
            </a:r>
            <a:endParaRPr lang="en-US" dirty="0"/>
          </a:p>
        </p:txBody>
      </p:sp>
      <p:sp>
        <p:nvSpPr>
          <p:cNvPr id="3" name="Slide Number Placeholder 2"/>
          <p:cNvSpPr>
            <a:spLocks noGrp="1"/>
          </p:cNvSpPr>
          <p:nvPr>
            <p:ph type="sldNum" sz="quarter" idx="12"/>
          </p:nvPr>
        </p:nvSpPr>
        <p:spPr/>
        <p:txBody>
          <a:bodyPr/>
          <a:lstStyle/>
          <a:p>
            <a:fld id="{5B01895A-663C-304C-9311-561B00703130}" type="slidenum">
              <a:rPr lang="en-US" smtClean="0"/>
              <a:pPr/>
              <a:t>8</a:t>
            </a:fld>
            <a:endParaRPr lang="en-US" dirty="0"/>
          </a:p>
        </p:txBody>
      </p:sp>
      <p:sp>
        <p:nvSpPr>
          <p:cNvPr id="4" name="Title 3"/>
          <p:cNvSpPr>
            <a:spLocks noGrp="1"/>
          </p:cNvSpPr>
          <p:nvPr>
            <p:ph type="title"/>
          </p:nvPr>
        </p:nvSpPr>
        <p:spPr/>
        <p:txBody>
          <a:bodyPr/>
          <a:lstStyle/>
          <a:p>
            <a:r>
              <a:rPr lang="en-US" dirty="0" smtClean="0"/>
              <a:t>Typical Sedimentation Profile</a:t>
            </a:r>
            <a:endParaRPr lang="en-US" dirty="0"/>
          </a:p>
        </p:txBody>
      </p:sp>
      <p:pic>
        <p:nvPicPr>
          <p:cNvPr id="5" name="Picture 4"/>
          <p:cNvPicPr>
            <a:picLocks noChangeAspect="1"/>
          </p:cNvPicPr>
          <p:nvPr/>
        </p:nvPicPr>
        <p:blipFill>
          <a:blip r:embed="rId2"/>
          <a:stretch>
            <a:fillRect/>
          </a:stretch>
        </p:blipFill>
        <p:spPr>
          <a:xfrm>
            <a:off x="1542796" y="2551523"/>
            <a:ext cx="5508495" cy="34557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2040" y="1481328"/>
            <a:ext cx="8084760" cy="4525963"/>
          </a:xfrm>
        </p:spPr>
        <p:txBody>
          <a:bodyPr>
            <a:normAutofit fontScale="77500" lnSpcReduction="20000"/>
          </a:bodyPr>
          <a:lstStyle/>
          <a:p>
            <a:endParaRPr lang="en-US" dirty="0" smtClean="0"/>
          </a:p>
          <a:p>
            <a:r>
              <a:rPr lang="en-US" dirty="0" smtClean="0"/>
              <a:t>The sustainable management of reservoir sedimentation may seem expensive, but the sediment management costs need to be compared with the costs of eventually losing the reservoir benefits and the costs of its removal. </a:t>
            </a:r>
          </a:p>
          <a:p>
            <a:endParaRPr lang="en-US" dirty="0" smtClean="0"/>
          </a:p>
          <a:p>
            <a:r>
              <a:rPr lang="en-US" dirty="0" smtClean="0"/>
              <a:t>management plans should include either the implementation of sustainable sediment-management practices or the eventual retirement and replacement of the reservoir </a:t>
            </a:r>
          </a:p>
          <a:p>
            <a:endParaRPr lang="en-US" dirty="0" smtClean="0"/>
          </a:p>
          <a:p>
            <a:r>
              <a:rPr lang="en-US" dirty="0" smtClean="0"/>
              <a:t>Plans to periodically monitor reservoir sedimentation need to be formulated and implemented at each reservoir to document the remaining storage capacity and estimate when important dam and reservoir facilities (operations) will be impacted </a:t>
            </a:r>
          </a:p>
          <a:p>
            <a:endParaRPr lang="en-US" dirty="0" smtClean="0"/>
          </a:p>
          <a:p>
            <a:endParaRPr lang="en-US" dirty="0"/>
          </a:p>
        </p:txBody>
      </p:sp>
      <p:sp>
        <p:nvSpPr>
          <p:cNvPr id="3" name="Slide Number Placeholder 2"/>
          <p:cNvSpPr>
            <a:spLocks noGrp="1"/>
          </p:cNvSpPr>
          <p:nvPr>
            <p:ph type="sldNum" sz="quarter" idx="12"/>
          </p:nvPr>
        </p:nvSpPr>
        <p:spPr/>
        <p:txBody>
          <a:bodyPr/>
          <a:lstStyle/>
          <a:p>
            <a:fld id="{5B01895A-663C-304C-9311-561B00703130}" type="slidenum">
              <a:rPr lang="en-US" smtClean="0"/>
              <a:pPr/>
              <a:t>9</a:t>
            </a:fld>
            <a:endParaRPr lang="en-US" dirty="0"/>
          </a:p>
        </p:txBody>
      </p:sp>
      <p:sp>
        <p:nvSpPr>
          <p:cNvPr id="4" name="Title 3"/>
          <p:cNvSpPr>
            <a:spLocks noGrp="1"/>
          </p:cNvSpPr>
          <p:nvPr>
            <p:ph type="title"/>
          </p:nvPr>
        </p:nvSpPr>
        <p:spPr/>
        <p:txBody>
          <a:bodyPr/>
          <a:lstStyle/>
          <a:p>
            <a:r>
              <a:rPr lang="en-US" dirty="0" smtClean="0"/>
              <a:t>Main Take </a:t>
            </a:r>
            <a:r>
              <a:rPr lang="en-US" dirty="0" err="1" smtClean="0"/>
              <a:t>Aways</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Concourse.thmx</Template>
  <TotalTime>31338</TotalTime>
  <Words>2085</Words>
  <Application>Microsoft Macintosh PowerPoint</Application>
  <PresentationFormat>On-screen Show (4:3)</PresentationFormat>
  <Paragraphs>177</Paragraphs>
  <Slides>21</Slides>
  <Notes>14</Notes>
  <HiddenSlides>0</HiddenSlides>
  <MMClips>0</MMClips>
  <ScaleCrop>false</ScaleCrop>
  <HeadingPairs>
    <vt:vector size="4" baseType="variant">
      <vt:variant>
        <vt:lpstr>Design Template</vt:lpstr>
      </vt:variant>
      <vt:variant>
        <vt:i4>1</vt:i4>
      </vt:variant>
      <vt:variant>
        <vt:lpstr>Slide Titles</vt:lpstr>
      </vt:variant>
      <vt:variant>
        <vt:i4>21</vt:i4>
      </vt:variant>
    </vt:vector>
  </HeadingPairs>
  <TitlesOfParts>
    <vt:vector size="22" baseType="lpstr">
      <vt:lpstr>Concourse</vt:lpstr>
      <vt:lpstr> Friends of Reservoirs  Sedimentation Briefing    </vt:lpstr>
      <vt:lpstr>Here we are!</vt:lpstr>
      <vt:lpstr>Slide 3</vt:lpstr>
      <vt:lpstr>Collaborative Effort</vt:lpstr>
      <vt:lpstr>Too Late for Some NM Reservoirs?</vt:lpstr>
      <vt:lpstr>Whitepaper Goal</vt:lpstr>
      <vt:lpstr>Impacts of Sedimentation</vt:lpstr>
      <vt:lpstr>Typical Sedimentation Profile</vt:lpstr>
      <vt:lpstr>Main Take Aways</vt:lpstr>
      <vt:lpstr>Management Strategies</vt:lpstr>
      <vt:lpstr>Times are Changing</vt:lpstr>
      <vt:lpstr>We are in an era of down-cutting but it could get a lot worse</vt:lpstr>
      <vt:lpstr>Stop the Bleeding - Erosion</vt:lpstr>
      <vt:lpstr>The Elephant Butte Story</vt:lpstr>
      <vt:lpstr>The Butte would be better if:</vt:lpstr>
      <vt:lpstr>Effects of rapid water fluctuations</vt:lpstr>
      <vt:lpstr>Priority 2. Stop/reverse Sedimentation (or there won’t be a reservoir in 100 years)</vt:lpstr>
      <vt:lpstr>Rio Puerco Mud</vt:lpstr>
      <vt:lpstr>Rio Puerco Watershed Protection</vt:lpstr>
      <vt:lpstr>One-Rock dams and Other solutions </vt:lpstr>
      <vt:lpstr>Conclusion</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Habitat to Increase Carrying Capacity</dc:title>
  <dc:subject/>
  <dc:creator>Earl Conway</dc:creator>
  <cp:keywords/>
  <dc:description/>
  <cp:lastModifiedBy>Barbara Boyle</cp:lastModifiedBy>
  <cp:revision>230</cp:revision>
  <cp:lastPrinted>2019-10-02T23:58:32Z</cp:lastPrinted>
  <dcterms:created xsi:type="dcterms:W3CDTF">2019-12-27T19:49:55Z</dcterms:created>
  <dcterms:modified xsi:type="dcterms:W3CDTF">2019-12-27T19:57:25Z</dcterms:modified>
  <cp:category/>
</cp:coreProperties>
</file>